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s/slide58.xml" ContentType="application/vnd.openxmlformats-officedocument.presentationml.slide+xml"/>
  <Override PartName="/ppt/viewProps.xml" ContentType="application/vnd.openxmlformats-officedocument.presentationml.viewProps+xml"/>
  <Override PartName="/ppt/tableStyles.xml" ContentType="application/vnd.openxmlformats-officedocument.presentationml.tableStyles+xml"/>
  <Override PartName="/ppt/slides/slide25.xml" ContentType="application/vnd.openxmlformats-officedocument.presentationml.slide+xml"/>
  <Override PartName="/ppt/slideLayouts/slideLayout10.xml" ContentType="application/vnd.openxmlformats-officedocument.presentationml.slideLayout+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Default Extension="pict" ContentType="image/pict"/>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61.xml" ContentType="application/vnd.openxmlformats-officedocument.presentationml.slid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s/slide59.xml" ContentType="application/vnd.openxmlformats-officedocument.presentationml.slide+xml"/>
  <Override PartName="/ppt/slides/slide33.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56.xml" ContentType="application/vnd.openxmlformats-officedocument.presentationml.slide+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53.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Default Extension="gif" ContentType="image/gif"/>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69" r:id="rId1"/>
  </p:sldMasterIdLst>
  <p:sldIdLst>
    <p:sldId id="256" r:id="rId2"/>
    <p:sldId id="273" r:id="rId3"/>
    <p:sldId id="274" r:id="rId4"/>
    <p:sldId id="275" r:id="rId5"/>
    <p:sldId id="281" r:id="rId6"/>
    <p:sldId id="265" r:id="rId7"/>
    <p:sldId id="283" r:id="rId8"/>
    <p:sldId id="266" r:id="rId9"/>
    <p:sldId id="267" r:id="rId10"/>
    <p:sldId id="268" r:id="rId11"/>
    <p:sldId id="269" r:id="rId12"/>
    <p:sldId id="270" r:id="rId13"/>
    <p:sldId id="271" r:id="rId14"/>
    <p:sldId id="272" r:id="rId15"/>
    <p:sldId id="282" r:id="rId16"/>
    <p:sldId id="276" r:id="rId17"/>
    <p:sldId id="257" r:id="rId18"/>
    <p:sldId id="258" r:id="rId19"/>
    <p:sldId id="259" r:id="rId20"/>
    <p:sldId id="260" r:id="rId21"/>
    <p:sldId id="264" r:id="rId22"/>
    <p:sldId id="263" r:id="rId23"/>
    <p:sldId id="320" r:id="rId24"/>
    <p:sldId id="285" r:id="rId25"/>
    <p:sldId id="284" r:id="rId26"/>
    <p:sldId id="286" r:id="rId27"/>
    <p:sldId id="288" r:id="rId28"/>
    <p:sldId id="289" r:id="rId29"/>
    <p:sldId id="290" r:id="rId30"/>
    <p:sldId id="291" r:id="rId31"/>
    <p:sldId id="292" r:id="rId32"/>
    <p:sldId id="293" r:id="rId33"/>
    <p:sldId id="297" r:id="rId34"/>
    <p:sldId id="294" r:id="rId35"/>
    <p:sldId id="295" r:id="rId36"/>
    <p:sldId id="296" r:id="rId37"/>
    <p:sldId id="302" r:id="rId38"/>
    <p:sldId id="301" r:id="rId39"/>
    <p:sldId id="299" r:id="rId40"/>
    <p:sldId id="298" r:id="rId41"/>
    <p:sldId id="300" r:id="rId42"/>
    <p:sldId id="278" r:id="rId43"/>
    <p:sldId id="287" r:id="rId44"/>
    <p:sldId id="279" r:id="rId45"/>
    <p:sldId id="311" r:id="rId46"/>
    <p:sldId id="310" r:id="rId47"/>
    <p:sldId id="306" r:id="rId48"/>
    <p:sldId id="313" r:id="rId49"/>
    <p:sldId id="303" r:id="rId50"/>
    <p:sldId id="305" r:id="rId51"/>
    <p:sldId id="307" r:id="rId52"/>
    <p:sldId id="314" r:id="rId53"/>
    <p:sldId id="308" r:id="rId54"/>
    <p:sldId id="317" r:id="rId55"/>
    <p:sldId id="309" r:id="rId56"/>
    <p:sldId id="315" r:id="rId57"/>
    <p:sldId id="318" r:id="rId58"/>
    <p:sldId id="321" r:id="rId59"/>
    <p:sldId id="316" r:id="rId60"/>
    <p:sldId id="319" r:id="rId61"/>
    <p:sldId id="322" r:id="rId6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407" autoAdjust="0"/>
    <p:restoredTop sz="94660"/>
  </p:normalViewPr>
  <p:slideViewPr>
    <p:cSldViewPr snapToObjects="1">
      <p:cViewPr varScale="1">
        <p:scale>
          <a:sx n="87" d="100"/>
          <a:sy n="87" d="100"/>
        </p:scale>
        <p:origin x="-86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presProps" Target="presProps.xml"/><Relationship Id="rId60" Type="http://schemas.openxmlformats.org/officeDocument/2006/relationships/slide" Target="slides/slide59.xml"/><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63" Type="http://schemas.openxmlformats.org/officeDocument/2006/relationships/printerSettings" Target="printerSettings/printerSettings1.bin"/><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theme" Target="theme/theme1.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viewProps" Target="viewProps.xml"/><Relationship Id="rId67" Type="http://schemas.openxmlformats.org/officeDocument/2006/relationships/tableStyles" Target="tableStyles.xml"/><Relationship Id="rId54" Type="http://schemas.openxmlformats.org/officeDocument/2006/relationships/slide" Target="slides/slide53.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AEA19B3-BC6D-4E56-93BC-B9B0EF1523FC}" type="datetime1">
              <a:rPr lang="en-US" smtClean="0"/>
              <a:pPr/>
              <a:t>5/17/12</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1AD90BA-A4A1-41C2-9DD3-1F9AED156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0D744-A176-4DCB-9147-2AE7B7E87481}"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20D744-A176-4DCB-9147-2AE7B7E87481}"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120D744-A176-4DCB-9147-2AE7B7E87481}" type="datetimeFigureOut">
              <a:rPr lang="en-US" smtClean="0"/>
              <a:pPr/>
              <a:t>5/17/12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FFF1679-83E0-4571-98D7-4BB535B5F5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2AAB499-F5DE-4BE5-BB26-90CC428051F7}" type="datetime1">
              <a:rPr lang="en-US" smtClean="0"/>
              <a:pPr/>
              <a:t>5/17/12</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BF5CD18-686B-47A9-AFD5-66CE5FA52A66}"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120D744-A176-4DCB-9147-2AE7B7E87481}" type="datetimeFigureOut">
              <a:rPr lang="en-US" smtClean="0"/>
              <a:pPr/>
              <a:t>5/17/12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120D744-A176-4DCB-9147-2AE7B7E87481}" type="datetimeFigureOut">
              <a:rPr lang="en-US" smtClean="0"/>
              <a:pPr/>
              <a:t>5/17/12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3FFF1679-83E0-4571-98D7-4BB535B5F505}"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120D744-A176-4DCB-9147-2AE7B7E87481}" type="datetimeFigureOut">
              <a:rPr lang="en-US" smtClean="0"/>
              <a:pPr/>
              <a:t>5/17/12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120D744-A176-4DCB-9147-2AE7B7E87481}" type="datetimeFigureOut">
              <a:rPr lang="en-US" smtClean="0"/>
              <a:pPr/>
              <a:t>5/17/12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FF1679-83E0-4571-98D7-4BB535B5F5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120D744-A176-4DCB-9147-2AE7B7E87481}" type="datetimeFigureOut">
              <a:rPr lang="en-US" smtClean="0"/>
              <a:pPr/>
              <a:t>5/17/12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7EE3FD-0A41-48FF-9850-002E446D12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5120D744-A176-4DCB-9147-2AE7B7E87481}" type="datetimeFigureOut">
              <a:rPr lang="en-US" smtClean="0"/>
              <a:pPr/>
              <a:t>5/17/12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FFF1679-83E0-4571-98D7-4BB535B5F505}"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120D744-A176-4DCB-9147-2AE7B7E87481}" type="datetimeFigureOut">
              <a:rPr lang="en-US" smtClean="0"/>
              <a:pPr/>
              <a:t>5/17/12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FFF1679-83E0-4571-98D7-4BB535B5F505}"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3"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3" Type="http://schemas.openxmlformats.org/officeDocument/2006/relationships/hyperlink" Target="http://www.270towin.com/2010_senate_electio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dsparks.wordpress.com/2010/11/15/isarithmic-history-of-the-two-party-vote/"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youtube.com/watch?v=dDTBnsqxZ3k&amp;feature=related"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2012presidentialelectionnews.com/2012/02/video-watch-the-full-cnnarizona-republican-debat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Mac:Users:AHopkins:Documents:Civics:Unit%204%20Political%20Ideology:PrimariesandCaucuses.doc!OLE_LINK1" TargetMode="External"/><Relationship Id="rId1" Type="http://schemas.openxmlformats.org/officeDocument/2006/relationships/vmlDrawing" Target="../drawings/vmlDrawing1.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youthrights.org/issues/voting-age/"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www.pbs.org/newshour/bb/politics/jan-june12/superpac_01-05.html"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Title 1"/>
          <p:cNvSpPr>
            <a:spLocks noGrp="1"/>
          </p:cNvSpPr>
          <p:nvPr>
            <p:ph type="ctr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dirty="0" smtClean="0"/>
              <a:t>Political Ideology, Political Parties, interest groups, and elections  </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t>Politics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Gender </a:t>
            </a:r>
          </a:p>
        </p:txBody>
      </p:sp>
      <p:sp>
        <p:nvSpPr>
          <p:cNvPr id="25602" name="Rectangle 3"/>
          <p:cNvSpPr>
            <a:spLocks noGrp="1" noChangeArrowheads="1"/>
          </p:cNvSpPr>
          <p:nvPr>
            <p:ph idx="1"/>
          </p:nvPr>
        </p:nvSpPr>
        <p:spPr bwMode="auto">
          <a:xfrm>
            <a:off x="457200" y="762000"/>
            <a:ext cx="2667000" cy="5364163"/>
          </a:xfrm>
          <a:noFill/>
          <a:ln>
            <a:miter lim="800000"/>
            <a:headEnd/>
            <a:tailEnd/>
          </a:ln>
        </p:spPr>
        <p:txBody>
          <a:bodyPr wrap="square" lIns="91440" tIns="45720" rIns="91440" bIns="45720" numCol="1" anchor="t" anchorCtr="0" compatLnSpc="1">
            <a:prstTxWarp prst="textNoShape">
              <a:avLst/>
            </a:prstTxWarp>
          </a:bodyPr>
          <a:lstStyle/>
          <a:p>
            <a:pPr eaLnBrk="1" hangingPunct="1"/>
            <a:endParaRPr lang="en-US" sz="2000" dirty="0" smtClean="0"/>
          </a:p>
          <a:p>
            <a:pPr eaLnBrk="1" hangingPunct="1"/>
            <a:r>
              <a:rPr lang="en-US" sz="2000" dirty="0" smtClean="0"/>
              <a:t>In the 2008 presidential election…</a:t>
            </a:r>
          </a:p>
          <a:p>
            <a:pPr eaLnBrk="1" hangingPunct="1"/>
            <a:r>
              <a:rPr lang="en-US" sz="2000" dirty="0" smtClean="0"/>
              <a:t>Men</a:t>
            </a:r>
          </a:p>
          <a:p>
            <a:pPr lvl="1" eaLnBrk="1" hangingPunct="1"/>
            <a:r>
              <a:rPr lang="en-US" sz="2000" dirty="0" smtClean="0"/>
              <a:t>50% Obama, 50% McCain</a:t>
            </a:r>
          </a:p>
          <a:p>
            <a:pPr eaLnBrk="1" hangingPunct="1"/>
            <a:r>
              <a:rPr lang="en-US" sz="2000" dirty="0" smtClean="0"/>
              <a:t>Women </a:t>
            </a:r>
          </a:p>
          <a:p>
            <a:pPr lvl="1" eaLnBrk="1" hangingPunct="1"/>
            <a:r>
              <a:rPr lang="en-US" sz="2000" dirty="0" smtClean="0"/>
              <a:t>57% Obama, 43% McCain </a:t>
            </a:r>
          </a:p>
          <a:p>
            <a:pPr lvl="1" eaLnBrk="1" hangingPunct="1"/>
            <a:endParaRPr lang="en-US" sz="2000" dirty="0" smtClean="0"/>
          </a:p>
          <a:p>
            <a:pPr eaLnBrk="1" hangingPunct="1"/>
            <a:r>
              <a:rPr lang="en-US" sz="2000" dirty="0" smtClean="0"/>
              <a:t>“Gender Gap”—why? </a:t>
            </a:r>
          </a:p>
          <a:p>
            <a:pPr eaLnBrk="1" hangingPunct="1">
              <a:buFont typeface="Arial" charset="0"/>
              <a:buNone/>
            </a:pPr>
            <a:endParaRPr lang="en-US" dirty="0" smtClean="0"/>
          </a:p>
        </p:txBody>
      </p:sp>
      <p:pic>
        <p:nvPicPr>
          <p:cNvPr id="25603" name="Picture 3"/>
          <p:cNvPicPr>
            <a:picLocks noChangeAspect="1"/>
          </p:cNvPicPr>
          <p:nvPr/>
        </p:nvPicPr>
        <p:blipFill>
          <a:blip r:embed="rId2"/>
          <a:srcRect/>
          <a:stretch>
            <a:fillRect/>
          </a:stretch>
        </p:blipFill>
        <p:spPr bwMode="auto">
          <a:xfrm>
            <a:off x="3657600" y="1828800"/>
            <a:ext cx="5486400" cy="305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Religion </a:t>
            </a:r>
          </a:p>
        </p:txBody>
      </p:sp>
      <p:sp>
        <p:nvSpPr>
          <p:cNvPr id="26626" name="Rectangle 3"/>
          <p:cNvSpPr>
            <a:spLocks noGrp="1" noChangeArrowheads="1"/>
          </p:cNvSpPr>
          <p:nvPr>
            <p:ph idx="1"/>
          </p:nvPr>
        </p:nvSpPr>
        <p:spPr bwMode="auto">
          <a:xfrm>
            <a:off x="457200" y="1219200"/>
            <a:ext cx="3124200" cy="5334000"/>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000" smtClean="0"/>
              <a:t>Who is more likely to vote…</a:t>
            </a:r>
          </a:p>
          <a:p>
            <a:pPr eaLnBrk="1" hangingPunct="1"/>
            <a:r>
              <a:rPr lang="en-US" sz="2000" smtClean="0"/>
              <a:t>Republican: Christians (especially Protestants) </a:t>
            </a:r>
          </a:p>
          <a:p>
            <a:pPr lvl="1" eaLnBrk="1" hangingPunct="1"/>
            <a:r>
              <a:rPr lang="en-US" sz="2000" smtClean="0"/>
              <a:t>53% of Protestant voters chose McCain </a:t>
            </a:r>
          </a:p>
          <a:p>
            <a:pPr eaLnBrk="1" hangingPunct="1"/>
            <a:r>
              <a:rPr lang="en-US" sz="2000" smtClean="0"/>
              <a:t>Democrat: Catholics (becoming less so), Jews, nonreligious  </a:t>
            </a:r>
          </a:p>
          <a:p>
            <a:pPr lvl="1" eaLnBrk="1" hangingPunct="1"/>
            <a:r>
              <a:rPr lang="en-US" sz="2000" smtClean="0"/>
              <a:t>Voting for Obama:</a:t>
            </a:r>
          </a:p>
          <a:p>
            <a:pPr lvl="2" eaLnBrk="1" hangingPunct="1"/>
            <a:r>
              <a:rPr lang="en-US" sz="2000" smtClean="0"/>
              <a:t>53% of Catholic voters</a:t>
            </a:r>
          </a:p>
          <a:p>
            <a:pPr lvl="2" eaLnBrk="1" hangingPunct="1"/>
            <a:r>
              <a:rPr lang="en-US" sz="2000" smtClean="0"/>
              <a:t>78% of Jewish voters  </a:t>
            </a:r>
          </a:p>
        </p:txBody>
      </p:sp>
      <p:pic>
        <p:nvPicPr>
          <p:cNvPr id="26627" name="Picture 3"/>
          <p:cNvPicPr>
            <a:picLocks noChangeAspect="1"/>
          </p:cNvPicPr>
          <p:nvPr/>
        </p:nvPicPr>
        <p:blipFill>
          <a:blip r:embed="rId2"/>
          <a:srcRect/>
          <a:stretch>
            <a:fillRect/>
          </a:stretch>
        </p:blipFill>
        <p:spPr bwMode="auto">
          <a:xfrm>
            <a:off x="3581400" y="1905000"/>
            <a:ext cx="5322888" cy="292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Education  </a:t>
            </a:r>
          </a:p>
        </p:txBody>
      </p:sp>
      <p:sp>
        <p:nvSpPr>
          <p:cNvPr id="27650" name="Rectangle 3"/>
          <p:cNvSpPr>
            <a:spLocks noGrp="1" noChangeArrowheads="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lvl="2" eaLnBrk="1" hangingPunct="1"/>
            <a:r>
              <a:rPr lang="en-US" smtClean="0"/>
              <a:t>Those in higher education (academia) tend to support Democrats</a:t>
            </a:r>
          </a:p>
          <a:p>
            <a:pPr lvl="2" eaLnBrk="1" hangingPunct="1"/>
            <a:r>
              <a:rPr lang="en-US" smtClean="0"/>
              <a:t>Those with less education are less likely to vote in general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Marital Status </a:t>
            </a:r>
          </a:p>
        </p:txBody>
      </p:sp>
      <p:sp>
        <p:nvSpPr>
          <p:cNvPr id="28674"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endParaRPr lang="en-US" smtClean="0"/>
          </a:p>
        </p:txBody>
      </p:sp>
      <p:pic>
        <p:nvPicPr>
          <p:cNvPr id="28675" name="Picture 3"/>
          <p:cNvPicPr>
            <a:picLocks noChangeAspect="1"/>
          </p:cNvPicPr>
          <p:nvPr/>
        </p:nvPicPr>
        <p:blipFill>
          <a:blip r:embed="rId2"/>
          <a:srcRect/>
          <a:stretch>
            <a:fillRect/>
          </a:stretch>
        </p:blipFill>
        <p:spPr bwMode="auto">
          <a:xfrm>
            <a:off x="1549400" y="1905000"/>
            <a:ext cx="60452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Socioeconomic Status </a:t>
            </a:r>
          </a:p>
        </p:txBody>
      </p:sp>
      <p:sp>
        <p:nvSpPr>
          <p:cNvPr id="29698"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Voters in lower-income brackets tend to support the Democratic party more </a:t>
            </a:r>
          </a:p>
        </p:txBody>
      </p:sp>
      <p:pic>
        <p:nvPicPr>
          <p:cNvPr id="29699" name="Picture 3"/>
          <p:cNvPicPr>
            <a:picLocks noChangeAspect="1"/>
          </p:cNvPicPr>
          <p:nvPr/>
        </p:nvPicPr>
        <p:blipFill>
          <a:blip r:embed="rId2"/>
          <a:srcRect/>
          <a:stretch>
            <a:fillRect/>
          </a:stretch>
        </p:blipFill>
        <p:spPr bwMode="auto">
          <a:xfrm>
            <a:off x="1987550" y="3048000"/>
            <a:ext cx="5168900" cy="260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Revisiting the political ideology spectrum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#40</a:t>
            </a:r>
            <a:endParaRPr lang="en-US" dirty="0"/>
          </a:p>
        </p:txBody>
      </p:sp>
      <p:sp>
        <p:nvSpPr>
          <p:cNvPr id="3" name="Content Placeholder 2"/>
          <p:cNvSpPr>
            <a:spLocks noGrp="1"/>
          </p:cNvSpPr>
          <p:nvPr>
            <p:ph idx="1"/>
          </p:nvPr>
        </p:nvSpPr>
        <p:spPr/>
        <p:txBody>
          <a:bodyPr/>
          <a:lstStyle/>
          <a:p>
            <a:r>
              <a:rPr lang="en-US" dirty="0" smtClean="0"/>
              <a:t>Do you think political ideology lines up neatly with political parties? Why or why not? </a:t>
            </a:r>
          </a:p>
          <a:p>
            <a:r>
              <a:rPr lang="en-US" dirty="0" smtClean="0"/>
              <a:t>Do you consider yourself a member of a particular party?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Party Systems </a:t>
            </a:r>
            <a:br>
              <a:rPr lang="en-US" dirty="0" smtClean="0"/>
            </a:br>
            <a:endParaRPr lang="en-US" dirty="0"/>
          </a:p>
        </p:txBody>
      </p:sp>
      <p:sp>
        <p:nvSpPr>
          <p:cNvPr id="14338"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dirty="0" smtClean="0"/>
              <a:t>One-party: One party holds power </a:t>
            </a:r>
          </a:p>
          <a:p>
            <a:pPr lvl="1" eaLnBrk="1" hangingPunct="1"/>
            <a:r>
              <a:rPr lang="en-US" dirty="0" smtClean="0"/>
              <a:t>Examples:</a:t>
            </a:r>
          </a:p>
          <a:p>
            <a:pPr lvl="2" eaLnBrk="1" hangingPunct="1"/>
            <a:r>
              <a:rPr lang="en-US" dirty="0" smtClean="0"/>
              <a:t>North Korea</a:t>
            </a:r>
          </a:p>
          <a:p>
            <a:pPr lvl="2" eaLnBrk="1" hangingPunct="1"/>
            <a:r>
              <a:rPr lang="en-US" dirty="0" smtClean="0"/>
              <a:t>China</a:t>
            </a:r>
          </a:p>
          <a:p>
            <a:pPr lvl="2" eaLnBrk="1" hangingPunct="1"/>
            <a:r>
              <a:rPr lang="en-US" dirty="0" smtClean="0"/>
              <a:t>Historic: Nazi Germany </a:t>
            </a:r>
          </a:p>
          <a:p>
            <a:r>
              <a:rPr lang="en-US" dirty="0" smtClean="0"/>
              <a:t>Multiparty: Multiple parties can get elected  </a:t>
            </a:r>
          </a:p>
          <a:p>
            <a:pPr lvl="1"/>
            <a:r>
              <a:rPr lang="en-US" dirty="0" smtClean="0"/>
              <a:t>Examples: United Kingdom, Canada, India</a:t>
            </a:r>
          </a:p>
          <a:p>
            <a:pPr lvl="1"/>
            <a:r>
              <a:rPr lang="en-US" dirty="0" smtClean="0"/>
              <a:t>UK: Conservative, </a:t>
            </a:r>
            <a:r>
              <a:rPr lang="en-US" dirty="0" err="1" smtClean="0"/>
              <a:t>Labour</a:t>
            </a:r>
            <a:r>
              <a:rPr lang="en-US" dirty="0" smtClean="0"/>
              <a:t>, Liberal Democrats</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U.S. Two Party System </a:t>
            </a:r>
            <a:br>
              <a:rPr lang="en-US" dirty="0" smtClean="0"/>
            </a:br>
            <a:endParaRPr lang="en-US" dirty="0"/>
          </a:p>
        </p:txBody>
      </p:sp>
      <p:sp>
        <p:nvSpPr>
          <p:cNvPr id="16386"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dirty="0" smtClean="0"/>
              <a:t>Two-party system: Two parties are dominant, and chances of electoral success for other parties are slim</a:t>
            </a:r>
          </a:p>
          <a:p>
            <a:pPr eaLnBrk="1" hangingPunct="1"/>
            <a:r>
              <a:rPr lang="en-US" dirty="0" smtClean="0"/>
              <a:t>Democrats and Republicans</a:t>
            </a:r>
          </a:p>
          <a:p>
            <a:pPr eaLnBrk="1" hangingPunct="1"/>
            <a:r>
              <a:rPr lang="en-US" dirty="0" smtClean="0"/>
              <a:t>American minor parties: Green Party, Libertarian Party</a:t>
            </a:r>
          </a:p>
          <a:p>
            <a:pPr eaLnBrk="1" hangingPunct="1"/>
            <a:r>
              <a:rPr lang="en-US" dirty="0" smtClean="0"/>
              <a:t>Emerging movement: Tea Party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Historical Parties</a:t>
            </a:r>
          </a:p>
        </p:txBody>
      </p:sp>
      <p:sp>
        <p:nvSpPr>
          <p:cNvPr id="17410" name="Content Placeholder 2"/>
          <p:cNvSpPr>
            <a:spLocks noGrp="1"/>
          </p:cNvSpPr>
          <p:nvPr>
            <p:ph idx="1"/>
          </p:nvPr>
        </p:nvSpPr>
        <p:spPr bwMode="auto">
          <a:xfrm>
            <a:off x="457200" y="1143000"/>
            <a:ext cx="8229600" cy="4525963"/>
          </a:xfrm>
          <a:noFill/>
          <a:ln>
            <a:miter lim="800000"/>
            <a:headEnd/>
            <a:tailEnd/>
          </a:ln>
        </p:spPr>
        <p:txBody>
          <a:bodyPr wrap="square" lIns="91440" tIns="45720" rIns="91440" bIns="45720" numCol="1" anchor="t" anchorCtr="0" compatLnSpc="1">
            <a:prstTxWarp prst="textNoShape">
              <a:avLst/>
            </a:prstTxWarp>
            <a:normAutofit/>
          </a:bodyPr>
          <a:lstStyle/>
          <a:p>
            <a:pPr lvl="2" eaLnBrk="1" hangingPunct="1">
              <a:buFont typeface="Arial" charset="0"/>
              <a:buNone/>
            </a:pPr>
            <a:r>
              <a:rPr lang="en-US" smtClean="0"/>
              <a:t>	</a:t>
            </a:r>
          </a:p>
          <a:p>
            <a:pPr eaLnBrk="1" hangingPunct="1"/>
            <a:endParaRPr lang="en-US" smtClean="0"/>
          </a:p>
          <a:p>
            <a:pPr eaLnBrk="1" hangingPunct="1"/>
            <a:r>
              <a:rPr lang="en-US" smtClean="0"/>
              <a:t>Federalists</a:t>
            </a:r>
          </a:p>
          <a:p>
            <a:pPr eaLnBrk="1" hangingPunct="1"/>
            <a:r>
              <a:rPr lang="en-US" smtClean="0"/>
              <a:t>Democratic-Republicans</a:t>
            </a:r>
          </a:p>
          <a:p>
            <a:pPr eaLnBrk="1" hangingPunct="1"/>
            <a:r>
              <a:rPr lang="en-US" smtClean="0"/>
              <a:t>Whigs</a:t>
            </a:r>
          </a:p>
          <a:p>
            <a:pPr eaLnBrk="1" hangingPunct="1"/>
            <a:r>
              <a:rPr lang="en-US" smtClean="0"/>
              <a:t>Know-Nothings</a:t>
            </a:r>
          </a:p>
          <a:p>
            <a:pPr eaLnBrk="1" hangingPunct="1"/>
            <a:r>
              <a:rPr lang="en-US" smtClean="0"/>
              <a:t>Free Soil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Make a list of people, groups, organizations, etc. that influence a person’s political ideology or understanding of politics.</a:t>
            </a:r>
          </a:p>
          <a:p>
            <a:r>
              <a:rPr lang="en-US" dirty="0" smtClean="0"/>
              <a:t>Circle the most important three (in your opinion) and rank them. Put a start by the most important.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Republicans and Democrats</a:t>
            </a:r>
          </a:p>
        </p:txBody>
      </p:sp>
      <p:sp>
        <p:nvSpPr>
          <p:cNvPr id="18434" name="Content Placeholder 2"/>
          <p:cNvSpPr>
            <a:spLocks noGrp="1"/>
          </p:cNvSpPr>
          <p:nvPr>
            <p:ph idx="1"/>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endParaRPr lang="en-US" smtClean="0"/>
          </a:p>
        </p:txBody>
      </p:sp>
      <p:pic>
        <p:nvPicPr>
          <p:cNvPr id="18435" name="Picture 3"/>
          <p:cNvPicPr>
            <a:picLocks noChangeAspect="1"/>
          </p:cNvPicPr>
          <p:nvPr/>
        </p:nvPicPr>
        <p:blipFill>
          <a:blip r:embed="rId2"/>
          <a:srcRect/>
          <a:stretch>
            <a:fillRect/>
          </a:stretch>
        </p:blipFill>
        <p:spPr bwMode="auto">
          <a:xfrm>
            <a:off x="4546600" y="2070100"/>
            <a:ext cx="3911600" cy="3543300"/>
          </a:xfrm>
          <a:prstGeom prst="rect">
            <a:avLst/>
          </a:prstGeom>
          <a:noFill/>
          <a:ln w="9525">
            <a:noFill/>
            <a:miter lim="800000"/>
            <a:headEnd/>
            <a:tailEnd/>
          </a:ln>
        </p:spPr>
      </p:pic>
      <p:pic>
        <p:nvPicPr>
          <p:cNvPr id="18436" name="Picture 4"/>
          <p:cNvPicPr>
            <a:picLocks noChangeAspect="1"/>
          </p:cNvPicPr>
          <p:nvPr/>
        </p:nvPicPr>
        <p:blipFill>
          <a:blip r:embed="rId3"/>
          <a:srcRect/>
          <a:stretch>
            <a:fillRect/>
          </a:stretch>
        </p:blipFill>
        <p:spPr bwMode="auto">
          <a:xfrm>
            <a:off x="762000" y="2362200"/>
            <a:ext cx="3784600" cy="302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5" descr="Picture 3.png"/>
          <p:cNvPicPr>
            <a:picLocks noGrp="1" noChangeAspect="1"/>
          </p:cNvPicPr>
          <p:nvPr>
            <p:ph idx="1"/>
          </p:nvPr>
        </p:nvPicPr>
        <p:blipFill>
          <a:blip r:embed="rId2"/>
          <a:srcRect l="-12313" r="-12313"/>
          <a:stretch>
            <a:fillRect/>
          </a:stretch>
        </p:blipFill>
        <p:spPr bwMode="auto">
          <a:noFill/>
          <a:ln>
            <a:miter lim="800000"/>
            <a:headEnd/>
            <a:tailEnd/>
          </a:ln>
        </p:spPr>
      </p:pic>
      <p:sp>
        <p:nvSpPr>
          <p:cNvPr id="20483" name="Rectangle 4"/>
          <p:cNvSpPr>
            <a:spLocks noChangeArrowheads="1"/>
          </p:cNvSpPr>
          <p:nvPr/>
        </p:nvSpPr>
        <p:spPr bwMode="auto">
          <a:xfrm>
            <a:off x="3124200" y="6126163"/>
            <a:ext cx="7467600" cy="369887"/>
          </a:xfrm>
          <a:prstGeom prst="rect">
            <a:avLst/>
          </a:prstGeom>
          <a:noFill/>
          <a:ln w="9525">
            <a:noFill/>
            <a:miter lim="800000"/>
            <a:headEnd/>
            <a:tailEnd/>
          </a:ln>
        </p:spPr>
        <p:txBody>
          <a:bodyPr>
            <a:spAutoFit/>
          </a:bodyPr>
          <a:lstStyle/>
          <a:p>
            <a:r>
              <a:rPr lang="en-US">
                <a:latin typeface="Calibri" pitchFamily="34" charset="0"/>
                <a:hlinkClick r:id="rId3"/>
              </a:rPr>
              <a:t>http://www.270towin.com/2010_senate_election/</a:t>
            </a:r>
            <a:endParaRPr lang="en-US">
              <a:latin typeface="Calibri" pitchFamily="34" charset="0"/>
            </a:endParaRPr>
          </a:p>
        </p:txBody>
      </p:sp>
      <p:sp>
        <p:nvSpPr>
          <p:cNvPr id="20484" name="TextBox 5"/>
          <p:cNvSpPr txBox="1">
            <a:spLocks noChangeArrowheads="1"/>
          </p:cNvSpPr>
          <p:nvPr/>
        </p:nvSpPr>
        <p:spPr bwMode="auto">
          <a:xfrm>
            <a:off x="2743200" y="488950"/>
            <a:ext cx="6400800" cy="369888"/>
          </a:xfrm>
          <a:prstGeom prst="rect">
            <a:avLst/>
          </a:prstGeom>
          <a:noFill/>
          <a:ln w="9525">
            <a:noFill/>
            <a:miter lim="800000"/>
            <a:headEnd/>
            <a:tailEnd/>
          </a:ln>
        </p:spPr>
        <p:txBody>
          <a:bodyPr>
            <a:spAutoFit/>
          </a:bodyPr>
          <a:lstStyle/>
          <a:p>
            <a:r>
              <a:rPr lang="en-US">
                <a:latin typeface="Calibri" pitchFamily="34" charset="0"/>
              </a:rPr>
              <a:t>Current Senate, by party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extBox 4"/>
          <p:cNvSpPr txBox="1">
            <a:spLocks noChangeArrowheads="1"/>
          </p:cNvSpPr>
          <p:nvPr/>
        </p:nvSpPr>
        <p:spPr bwMode="auto">
          <a:xfrm>
            <a:off x="2209800" y="533400"/>
            <a:ext cx="6248400" cy="369888"/>
          </a:xfrm>
          <a:prstGeom prst="rect">
            <a:avLst/>
          </a:prstGeom>
          <a:noFill/>
          <a:ln w="9525">
            <a:noFill/>
            <a:miter lim="800000"/>
            <a:headEnd/>
            <a:tailEnd/>
          </a:ln>
        </p:spPr>
        <p:txBody>
          <a:bodyPr>
            <a:spAutoFit/>
          </a:bodyPr>
          <a:lstStyle/>
          <a:p>
            <a:r>
              <a:rPr lang="en-US">
                <a:latin typeface="Calibri" pitchFamily="34" charset="0"/>
              </a:rPr>
              <a:t>Current House of Representatives </a:t>
            </a:r>
          </a:p>
        </p:txBody>
      </p:sp>
      <p:pic>
        <p:nvPicPr>
          <p:cNvPr id="4" name="Picture 3" descr="Picture 4.png"/>
          <p:cNvPicPr>
            <a:picLocks noChangeAspect="1"/>
          </p:cNvPicPr>
          <p:nvPr/>
        </p:nvPicPr>
        <p:blipFill>
          <a:blip r:embed="rId2"/>
          <a:stretch>
            <a:fillRect/>
          </a:stretch>
        </p:blipFill>
        <p:spPr>
          <a:xfrm>
            <a:off x="904348" y="1295399"/>
            <a:ext cx="7553852" cy="465296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https://dsparks.wordpress.com/2010/11/15/isarithmic-history-of-the-two-party-vote</a:t>
            </a:r>
            <a:r>
              <a:rPr lang="en-US" dirty="0" smtClean="0">
                <a:hlinkClick r:id="rId2"/>
              </a:rPr>
              <a:t>/</a:t>
            </a:r>
            <a:r>
              <a:rPr lang="en-US" dirty="0" smtClean="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party campaign committees </a:t>
            </a:r>
            <a:endParaRPr lang="en-US" dirty="0"/>
          </a:p>
        </p:txBody>
      </p:sp>
      <p:sp>
        <p:nvSpPr>
          <p:cNvPr id="3" name="Content Placeholder 2"/>
          <p:cNvSpPr>
            <a:spLocks noGrp="1"/>
          </p:cNvSpPr>
          <p:nvPr>
            <p:ph idx="1"/>
          </p:nvPr>
        </p:nvSpPr>
        <p:spPr/>
        <p:txBody>
          <a:bodyPr/>
          <a:lstStyle/>
          <a:p>
            <a:r>
              <a:rPr lang="en-US" dirty="0" smtClean="0"/>
              <a:t>Democrats:</a:t>
            </a:r>
          </a:p>
          <a:p>
            <a:r>
              <a:rPr lang="en-US" dirty="0" smtClean="0"/>
              <a:t>Republicans:</a:t>
            </a:r>
          </a:p>
          <a:p>
            <a:r>
              <a:rPr lang="en-US" dirty="0" smtClean="0"/>
              <a:t>Green Party:</a:t>
            </a:r>
          </a:p>
          <a:p>
            <a:r>
              <a:rPr lang="en-US" dirty="0" smtClean="0"/>
              <a:t>Libertarians: </a:t>
            </a:r>
          </a:p>
          <a:p>
            <a:r>
              <a:rPr lang="en-US" dirty="0" smtClean="0"/>
              <a:t>Tea Partiers: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#41 </a:t>
            </a:r>
            <a:endParaRPr lang="en-US" dirty="0"/>
          </a:p>
        </p:txBody>
      </p:sp>
      <p:sp>
        <p:nvSpPr>
          <p:cNvPr id="3" name="Content Placeholder 2"/>
          <p:cNvSpPr>
            <a:spLocks noGrp="1"/>
          </p:cNvSpPr>
          <p:nvPr>
            <p:ph idx="1"/>
          </p:nvPr>
        </p:nvSpPr>
        <p:spPr/>
        <p:txBody>
          <a:bodyPr/>
          <a:lstStyle/>
          <a:p>
            <a:r>
              <a:rPr lang="en-US" dirty="0" smtClean="0"/>
              <a:t>What is the purpose of a political party? </a:t>
            </a:r>
          </a:p>
          <a:p>
            <a:r>
              <a:rPr lang="en-US" dirty="0" smtClean="0"/>
              <a:t>Why do most political parties form?</a:t>
            </a:r>
          </a:p>
          <a:p>
            <a:r>
              <a:rPr lang="en-US" dirty="0" smtClean="0"/>
              <a:t>Why do third parties form? What influence do they have on politics?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political parties are run</a:t>
            </a:r>
            <a:endParaRPr lang="en-US" dirty="0"/>
          </a:p>
        </p:txBody>
      </p:sp>
      <p:sp>
        <p:nvSpPr>
          <p:cNvPr id="3" name="Content Placeholder 2"/>
          <p:cNvSpPr>
            <a:spLocks noGrp="1"/>
          </p:cNvSpPr>
          <p:nvPr>
            <p:ph idx="1"/>
          </p:nvPr>
        </p:nvSpPr>
        <p:spPr/>
        <p:txBody>
          <a:bodyPr/>
          <a:lstStyle/>
          <a:p>
            <a:r>
              <a:rPr lang="en-US" dirty="0" smtClean="0"/>
              <a:t>Committees at the national, state, and local levels</a:t>
            </a:r>
          </a:p>
          <a:p>
            <a:r>
              <a:rPr lang="en-US" dirty="0" smtClean="0"/>
              <a:t>Campaign committees: Help party/candidate get elected </a:t>
            </a:r>
          </a:p>
          <a:p>
            <a:r>
              <a:rPr lang="en-US" dirty="0" smtClean="0"/>
              <a:t>Develop a campaign strategy </a:t>
            </a:r>
          </a:p>
          <a:p>
            <a:pPr lvl="1"/>
            <a:r>
              <a:rPr lang="en-US" dirty="0" smtClean="0"/>
              <a:t>Philosophy </a:t>
            </a:r>
          </a:p>
          <a:p>
            <a:pPr lvl="1"/>
            <a:r>
              <a:rPr lang="en-US" dirty="0" smtClean="0"/>
              <a:t>Candidate’s personality and qualifications </a:t>
            </a:r>
          </a:p>
          <a:p>
            <a:pPr lvl="1"/>
            <a:r>
              <a:rPr lang="en-US" dirty="0" smtClean="0"/>
              <a:t>Importance of electing them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roles </a:t>
            </a:r>
            <a:endParaRPr lang="en-US" dirty="0"/>
          </a:p>
        </p:txBody>
      </p:sp>
      <p:sp>
        <p:nvSpPr>
          <p:cNvPr id="3" name="Content Placeholder 2"/>
          <p:cNvSpPr>
            <a:spLocks noGrp="1"/>
          </p:cNvSpPr>
          <p:nvPr>
            <p:ph idx="1"/>
          </p:nvPr>
        </p:nvSpPr>
        <p:spPr/>
        <p:txBody>
          <a:bodyPr/>
          <a:lstStyle/>
          <a:p>
            <a:r>
              <a:rPr lang="en-US" dirty="0" smtClean="0"/>
              <a:t>Campaign manager </a:t>
            </a:r>
          </a:p>
          <a:p>
            <a:r>
              <a:rPr lang="en-US" dirty="0" smtClean="0"/>
              <a:t>Media advisor </a:t>
            </a:r>
          </a:p>
          <a:p>
            <a:r>
              <a:rPr lang="en-US" dirty="0" smtClean="0"/>
              <a:t>Political advisor </a:t>
            </a:r>
          </a:p>
          <a:p>
            <a:r>
              <a:rPr lang="en-US" dirty="0" smtClean="0"/>
              <a:t>Pollster </a:t>
            </a:r>
          </a:p>
          <a:p>
            <a:r>
              <a:rPr lang="en-US" dirty="0" smtClean="0"/>
              <a:t>Treasurer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#42</a:t>
            </a:r>
            <a:endParaRPr lang="en-US" dirty="0"/>
          </a:p>
        </p:txBody>
      </p:sp>
      <p:sp>
        <p:nvSpPr>
          <p:cNvPr id="3" name="Content Placeholder 2"/>
          <p:cNvSpPr>
            <a:spLocks noGrp="1"/>
          </p:cNvSpPr>
          <p:nvPr>
            <p:ph idx="1"/>
          </p:nvPr>
        </p:nvSpPr>
        <p:spPr/>
        <p:txBody>
          <a:bodyPr/>
          <a:lstStyle/>
          <a:p>
            <a:r>
              <a:rPr lang="en-US" dirty="0" smtClean="0"/>
              <a:t>How are you going to run your campaign? What kind of advertisements/strategies are you going to use to win? </a:t>
            </a:r>
          </a:p>
          <a:p>
            <a:r>
              <a:rPr lang="en-US" dirty="0" smtClean="0"/>
              <a:t>What political ads have you seen on TV or in the newspapers during this campaign season?</a:t>
            </a:r>
          </a:p>
          <a:p>
            <a:r>
              <a:rPr lang="en-US" dirty="0" smtClean="0"/>
              <a:t>What strategies/techniques have those ads used?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campaign advertising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Testimonial </a:t>
            </a:r>
          </a:p>
          <a:p>
            <a:r>
              <a:rPr lang="en-US" dirty="0" smtClean="0"/>
              <a:t>Mudslinging (“attack” ads) </a:t>
            </a:r>
          </a:p>
          <a:p>
            <a:r>
              <a:rPr lang="en-US" dirty="0" smtClean="0"/>
              <a:t>Transfer (symbols) </a:t>
            </a:r>
          </a:p>
          <a:p>
            <a:r>
              <a:rPr lang="en-US" dirty="0" smtClean="0"/>
              <a:t>Card Stacking (statistics) </a:t>
            </a:r>
          </a:p>
          <a:p>
            <a:r>
              <a:rPr lang="en-US" dirty="0" smtClean="0"/>
              <a:t>Plain Folks</a:t>
            </a:r>
          </a:p>
          <a:p>
            <a:r>
              <a:rPr lang="en-US" dirty="0" smtClean="0"/>
              <a:t>Glittering Generalities </a:t>
            </a:r>
          </a:p>
          <a:p>
            <a:r>
              <a:rPr lang="en-US" dirty="0" smtClean="0"/>
              <a:t>Bandwagon </a:t>
            </a:r>
          </a:p>
          <a:p>
            <a:r>
              <a:rPr lang="en-US" dirty="0" smtClean="0"/>
              <a:t>Contrast Ad </a:t>
            </a:r>
          </a:p>
          <a:p>
            <a:r>
              <a:rPr lang="en-US" dirty="0" smtClean="0"/>
              <a:t>Election promises?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socialization </a:t>
            </a:r>
            <a:endParaRPr lang="en-US" dirty="0"/>
          </a:p>
        </p:txBody>
      </p:sp>
      <p:sp>
        <p:nvSpPr>
          <p:cNvPr id="3" name="Content Placeholder 2"/>
          <p:cNvSpPr>
            <a:spLocks noGrp="1"/>
          </p:cNvSpPr>
          <p:nvPr>
            <p:ph idx="1"/>
          </p:nvPr>
        </p:nvSpPr>
        <p:spPr/>
        <p:txBody>
          <a:bodyPr/>
          <a:lstStyle/>
          <a:p>
            <a:r>
              <a:rPr lang="en-US" b="1" i="1" dirty="0" smtClean="0"/>
              <a:t>Political Socialization</a:t>
            </a:r>
            <a:r>
              <a:rPr lang="en-US" b="1" dirty="0" smtClean="0"/>
              <a:t>- </a:t>
            </a:r>
            <a:r>
              <a:rPr lang="en-US" dirty="0" smtClean="0"/>
              <a:t>process by which parents and others teach children about values, beliefs and attitudes of political culture</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examples </a:t>
            </a:r>
            <a:endParaRPr lang="en-US" dirty="0"/>
          </a:p>
        </p:txBody>
      </p:sp>
      <p:sp>
        <p:nvSpPr>
          <p:cNvPr id="3" name="Content Placeholder 2"/>
          <p:cNvSpPr>
            <a:spLocks noGrp="1"/>
          </p:cNvSpPr>
          <p:nvPr>
            <p:ph idx="1"/>
          </p:nvPr>
        </p:nvSpPr>
        <p:spPr/>
        <p:txBody>
          <a:bodyPr>
            <a:normAutofit/>
          </a:bodyPr>
          <a:lstStyle/>
          <a:p>
            <a:r>
              <a:rPr lang="en-US" dirty="0" smtClean="0"/>
              <a:t>List the techniques present in each ad. </a:t>
            </a:r>
          </a:p>
          <a:p>
            <a:r>
              <a:rPr lang="en-US" dirty="0" smtClean="0"/>
              <a:t>Evaluate how effective/successful each ad is. </a:t>
            </a:r>
          </a:p>
          <a:p>
            <a:endParaRPr lang="en-US" dirty="0" smtClean="0"/>
          </a:p>
          <a:p>
            <a:r>
              <a:rPr lang="en-US" dirty="0" smtClean="0"/>
              <a:t>Historical: 1964</a:t>
            </a:r>
            <a:r>
              <a:rPr lang="en-US" dirty="0" smtClean="0">
                <a:hlinkClick r:id="rId2"/>
              </a:rPr>
              <a:t>http://www.youtube.com/watch?v=dDTBnsqxZ3k&amp;feature=related</a:t>
            </a:r>
            <a:r>
              <a:rPr lang="en-US" dirty="0" smtClean="0"/>
              <a:t> </a:t>
            </a:r>
          </a:p>
          <a:p>
            <a:r>
              <a:rPr lang="en-US" dirty="0" smtClean="0"/>
              <a:t>Current:</a:t>
            </a:r>
          </a:p>
          <a:p>
            <a:r>
              <a:rPr lang="en-US" dirty="0" smtClean="0"/>
              <a:t> Romney, Herman Cain </a:t>
            </a:r>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campaign materials </a:t>
            </a:r>
            <a:endParaRPr lang="en-US" dirty="0"/>
          </a:p>
        </p:txBody>
      </p:sp>
      <p:pic>
        <p:nvPicPr>
          <p:cNvPr id="4" name="Content Placeholder 3" descr="2483.jpg"/>
          <p:cNvPicPr>
            <a:picLocks noGrp="1" noChangeAspect="1"/>
          </p:cNvPicPr>
          <p:nvPr>
            <p:ph idx="1"/>
          </p:nvPr>
        </p:nvPicPr>
        <p:blipFill>
          <a:blip r:embed="rId2"/>
          <a:srcRect l="-45966" r="-45966"/>
          <a:stretch>
            <a:fillRect/>
          </a:stretch>
        </p:blipFill>
        <p:spPr>
          <a:xfrm>
            <a:off x="4775200" y="1609725"/>
            <a:ext cx="3638035" cy="1895475"/>
          </a:xfrm>
        </p:spPr>
      </p:pic>
      <p:pic>
        <p:nvPicPr>
          <p:cNvPr id="5" name="Picture 4" descr="lawnsign.jpg"/>
          <p:cNvPicPr>
            <a:picLocks noChangeAspect="1"/>
          </p:cNvPicPr>
          <p:nvPr/>
        </p:nvPicPr>
        <p:blipFill>
          <a:blip r:embed="rId3"/>
          <a:stretch>
            <a:fillRect/>
          </a:stretch>
        </p:blipFill>
        <p:spPr>
          <a:xfrm>
            <a:off x="304800" y="1609725"/>
            <a:ext cx="4470400" cy="4470400"/>
          </a:xfrm>
          <a:prstGeom prst="rect">
            <a:avLst/>
          </a:prstGeom>
        </p:spPr>
      </p:pic>
      <p:pic>
        <p:nvPicPr>
          <p:cNvPr id="6" name="Picture 5" descr="220px-Barack_Obama_Hope_poster.jpg"/>
          <p:cNvPicPr>
            <a:picLocks noChangeAspect="1"/>
          </p:cNvPicPr>
          <p:nvPr/>
        </p:nvPicPr>
        <p:blipFill>
          <a:blip r:embed="rId4"/>
          <a:stretch>
            <a:fillRect/>
          </a:stretch>
        </p:blipFill>
        <p:spPr>
          <a:xfrm>
            <a:off x="6401555" y="3062605"/>
            <a:ext cx="2011680" cy="301752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#43</a:t>
            </a:r>
            <a:endParaRPr lang="en-US" dirty="0"/>
          </a:p>
        </p:txBody>
      </p:sp>
      <p:sp>
        <p:nvSpPr>
          <p:cNvPr id="3" name="Content Placeholder 2"/>
          <p:cNvSpPr>
            <a:spLocks noGrp="1"/>
          </p:cNvSpPr>
          <p:nvPr>
            <p:ph idx="1"/>
          </p:nvPr>
        </p:nvSpPr>
        <p:spPr/>
        <p:txBody>
          <a:bodyPr/>
          <a:lstStyle/>
          <a:p>
            <a:r>
              <a:rPr lang="en-US" dirty="0" smtClean="0"/>
              <a:t>What makes a good speech?</a:t>
            </a:r>
          </a:p>
          <a:p>
            <a:r>
              <a:rPr lang="en-US" dirty="0" smtClean="0"/>
              <a:t>What makes a good performance in a debate?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speeches </a:t>
            </a:r>
            <a:endParaRPr lang="en-US" dirty="0"/>
          </a:p>
        </p:txBody>
      </p:sp>
      <p:sp>
        <p:nvSpPr>
          <p:cNvPr id="3" name="Content Placeholder 2"/>
          <p:cNvSpPr>
            <a:spLocks noGrp="1"/>
          </p:cNvSpPr>
          <p:nvPr>
            <p:ph idx="1"/>
          </p:nvPr>
        </p:nvSpPr>
        <p:spPr/>
        <p:txBody>
          <a:bodyPr/>
          <a:lstStyle/>
          <a:p>
            <a:r>
              <a:rPr lang="en-US" dirty="0" smtClean="0"/>
              <a:t>Clear message </a:t>
            </a:r>
          </a:p>
          <a:p>
            <a:r>
              <a:rPr lang="en-US" dirty="0" smtClean="0"/>
              <a:t>Persuasive language </a:t>
            </a:r>
          </a:p>
          <a:p>
            <a:r>
              <a:rPr lang="en-US" dirty="0" smtClean="0"/>
              <a:t>Effective tone </a:t>
            </a:r>
          </a:p>
          <a:p>
            <a:r>
              <a:rPr lang="en-US" dirty="0" smtClean="0"/>
              <a:t>Audience engagement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campaign </a:t>
            </a:r>
            <a:endParaRPr lang="en-US" dirty="0"/>
          </a:p>
        </p:txBody>
      </p:sp>
      <p:sp>
        <p:nvSpPr>
          <p:cNvPr id="3" name="Content Placeholder 2"/>
          <p:cNvSpPr>
            <a:spLocks noGrp="1"/>
          </p:cNvSpPr>
          <p:nvPr>
            <p:ph idx="1"/>
          </p:nvPr>
        </p:nvSpPr>
        <p:spPr/>
        <p:txBody>
          <a:bodyPr/>
          <a:lstStyle/>
          <a:p>
            <a:r>
              <a:rPr lang="en-US" dirty="0" smtClean="0"/>
              <a:t>1. Introduce your candidate (present resume) </a:t>
            </a:r>
          </a:p>
          <a:p>
            <a:r>
              <a:rPr lang="en-US" dirty="0" smtClean="0"/>
              <a:t>2. Introduce your advertising (present campaign materials)</a:t>
            </a:r>
          </a:p>
          <a:p>
            <a:r>
              <a:rPr lang="en-US" dirty="0" smtClean="0"/>
              <a:t>3. Introduce your issue (give speech) </a:t>
            </a:r>
          </a:p>
          <a:p>
            <a:r>
              <a:rPr lang="en-US" dirty="0" smtClean="0"/>
              <a:t>4. Sum up why your candidate/party should win this Mock Election!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Debate guidelines </a:t>
            </a:r>
            <a:endParaRPr lang="en-US" dirty="0"/>
          </a:p>
        </p:txBody>
      </p:sp>
      <p:sp>
        <p:nvSpPr>
          <p:cNvPr id="3" name="Content Placeholder 2"/>
          <p:cNvSpPr>
            <a:spLocks noGrp="1"/>
          </p:cNvSpPr>
          <p:nvPr>
            <p:ph idx="1"/>
          </p:nvPr>
        </p:nvSpPr>
        <p:spPr/>
        <p:txBody>
          <a:bodyPr>
            <a:normAutofit lnSpcReduction="10000"/>
          </a:bodyPr>
          <a:lstStyle/>
          <a:p>
            <a:r>
              <a:rPr lang="en-US" dirty="0" smtClean="0"/>
              <a:t>3 sections: Economy, foreign policy, social issues</a:t>
            </a:r>
          </a:p>
          <a:p>
            <a:r>
              <a:rPr lang="en-US" dirty="0" smtClean="0"/>
              <a:t>I will choose five questions generated by the class</a:t>
            </a:r>
          </a:p>
          <a:p>
            <a:r>
              <a:rPr lang="en-US" dirty="0" smtClean="0"/>
              <a:t>Each committee member will have to answer one question </a:t>
            </a:r>
          </a:p>
          <a:p>
            <a:r>
              <a:rPr lang="en-US" dirty="0" smtClean="0"/>
              <a:t>Each party will get 2 min. to answer and 1 min. rebuttal </a:t>
            </a:r>
          </a:p>
          <a:p>
            <a:r>
              <a:rPr lang="en-US" dirty="0" smtClean="0"/>
              <a:t>Audience (class) will grade the groups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Prepping for the debate </a:t>
            </a:r>
            <a:endParaRPr lang="en-US" dirty="0"/>
          </a:p>
        </p:txBody>
      </p:sp>
      <p:sp>
        <p:nvSpPr>
          <p:cNvPr id="3" name="Content Placeholder 2"/>
          <p:cNvSpPr>
            <a:spLocks noGrp="1"/>
          </p:cNvSpPr>
          <p:nvPr>
            <p:ph idx="1"/>
          </p:nvPr>
        </p:nvSpPr>
        <p:spPr/>
        <p:txBody>
          <a:bodyPr/>
          <a:lstStyle/>
          <a:p>
            <a:r>
              <a:rPr lang="en-US" dirty="0" smtClean="0"/>
              <a:t>Party platform:</a:t>
            </a:r>
          </a:p>
          <a:p>
            <a:pPr lvl="1"/>
            <a:r>
              <a:rPr lang="en-US" dirty="0" smtClean="0"/>
              <a:t>A statement of principles and objectives a political party and a candidate supports in order to win the general election.</a:t>
            </a:r>
          </a:p>
          <a:p>
            <a:pPr lvl="1"/>
            <a:endParaRPr lang="en-US" dirty="0" smtClean="0"/>
          </a:p>
          <a:p>
            <a:r>
              <a:rPr lang="en-US" dirty="0" smtClean="0"/>
              <a:t>Plank: </a:t>
            </a:r>
          </a:p>
          <a:p>
            <a:pPr lvl="1"/>
            <a:r>
              <a:rPr lang="en-US" dirty="0" smtClean="0"/>
              <a:t>Individual topics in a party’s platform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#44</a:t>
            </a:r>
            <a:endParaRPr lang="en-US" dirty="0"/>
          </a:p>
        </p:txBody>
      </p:sp>
      <p:sp>
        <p:nvSpPr>
          <p:cNvPr id="3" name="Content Placeholder 2"/>
          <p:cNvSpPr>
            <a:spLocks noGrp="1"/>
          </p:cNvSpPr>
          <p:nvPr>
            <p:ph idx="1"/>
          </p:nvPr>
        </p:nvSpPr>
        <p:spPr/>
        <p:txBody>
          <a:bodyPr/>
          <a:lstStyle/>
          <a:p>
            <a:r>
              <a:rPr lang="en-US" dirty="0" smtClean="0"/>
              <a:t>What makes a candidate popular? Is it their debate performance or do other things have a bigger impact? Explain. </a:t>
            </a:r>
          </a:p>
          <a:p>
            <a:pPr>
              <a:buNone/>
            </a:pPr>
            <a:endParaRPr lang="en-US" dirty="0" smtClean="0"/>
          </a:p>
          <a:p>
            <a:r>
              <a:rPr lang="en-US" dirty="0" smtClean="0"/>
              <a:t>On what criteria </a:t>
            </a:r>
            <a:r>
              <a:rPr lang="en-US" i="1" dirty="0" smtClean="0"/>
              <a:t>should</a:t>
            </a:r>
            <a:r>
              <a:rPr lang="en-US" dirty="0" smtClean="0"/>
              <a:t> a candidate be selected? In other words, in an ideal world, what characteristics or personal traits held by a candidate should determine their popularity? </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debate questions </a:t>
            </a:r>
            <a:endParaRPr lang="en-US" dirty="0"/>
          </a:p>
        </p:txBody>
      </p:sp>
      <p:sp>
        <p:nvSpPr>
          <p:cNvPr id="3" name="Content Placeholder 2"/>
          <p:cNvSpPr>
            <a:spLocks noGrp="1"/>
          </p:cNvSpPr>
          <p:nvPr>
            <p:ph idx="1"/>
          </p:nvPr>
        </p:nvSpPr>
        <p:spPr/>
        <p:txBody>
          <a:bodyPr/>
          <a:lstStyle/>
          <a:p>
            <a:r>
              <a:rPr lang="en-US" dirty="0" smtClean="0"/>
              <a:t>Make a chart to summarize the positions/arguments/performance of each candidate:</a:t>
            </a:r>
          </a:p>
          <a:p>
            <a:pPr lvl="1"/>
            <a:r>
              <a:rPr lang="en-US" dirty="0" smtClean="0"/>
              <a:t>Mitt Romney </a:t>
            </a:r>
          </a:p>
          <a:p>
            <a:pPr lvl="1"/>
            <a:r>
              <a:rPr lang="en-US" dirty="0" smtClean="0"/>
              <a:t>Ron Paul </a:t>
            </a:r>
          </a:p>
          <a:p>
            <a:pPr lvl="1"/>
            <a:r>
              <a:rPr lang="en-US" dirty="0" smtClean="0"/>
              <a:t>Newt Gingrich </a:t>
            </a:r>
          </a:p>
          <a:p>
            <a:pPr lvl="1"/>
            <a:r>
              <a:rPr lang="en-US" dirty="0" smtClean="0"/>
              <a:t>Rick Santorum </a:t>
            </a:r>
          </a:p>
          <a:p>
            <a:r>
              <a:rPr lang="en-US" dirty="0" smtClean="0"/>
              <a:t>Who was the most effective debater and why?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debate</a:t>
            </a:r>
            <a:endParaRPr lang="en-US" dirty="0"/>
          </a:p>
        </p:txBody>
      </p:sp>
      <p:sp>
        <p:nvSpPr>
          <p:cNvPr id="3" name="Content Placeholder 2"/>
          <p:cNvSpPr>
            <a:spLocks noGrp="1"/>
          </p:cNvSpPr>
          <p:nvPr>
            <p:ph idx="1"/>
          </p:nvPr>
        </p:nvSpPr>
        <p:spPr/>
        <p:txBody>
          <a:bodyPr/>
          <a:lstStyle/>
          <a:p>
            <a:r>
              <a:rPr lang="en-US" dirty="0" smtClean="0">
                <a:hlinkClick r:id="rId2"/>
              </a:rPr>
              <a:t>http://www.2012presidentialelectionnews.com/2012/02/video-watch-the-full-cnnarizona-republican-debate/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socialization factors </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 Add to your list: </a:t>
            </a:r>
          </a:p>
          <a:p>
            <a:pPr lvl="0"/>
            <a:r>
              <a:rPr lang="en-US" dirty="0" smtClean="0"/>
              <a:t>1. Family</a:t>
            </a:r>
          </a:p>
          <a:p>
            <a:pPr lvl="0"/>
            <a:r>
              <a:rPr lang="en-US" dirty="0" smtClean="0"/>
              <a:t>2. Religious Institutions</a:t>
            </a:r>
          </a:p>
          <a:p>
            <a:pPr lvl="0"/>
            <a:r>
              <a:rPr lang="en-US" dirty="0" smtClean="0"/>
              <a:t>3. Community – rural </a:t>
            </a:r>
            <a:r>
              <a:rPr lang="en-US" dirty="0" err="1" smtClean="0"/>
              <a:t>v</a:t>
            </a:r>
            <a:r>
              <a:rPr lang="en-US" dirty="0" smtClean="0"/>
              <a:t>. urban, North </a:t>
            </a:r>
            <a:r>
              <a:rPr lang="en-US" dirty="0" err="1" smtClean="0"/>
              <a:t>v</a:t>
            </a:r>
            <a:r>
              <a:rPr lang="en-US" dirty="0" smtClean="0"/>
              <a:t>. South, etc.</a:t>
            </a:r>
          </a:p>
          <a:p>
            <a:r>
              <a:rPr lang="en-US" dirty="0" smtClean="0"/>
              <a:t>4. Race and Ethnicity</a:t>
            </a:r>
            <a:endParaRPr lang="en-US" b="1" i="1" dirty="0" smtClean="0"/>
          </a:p>
          <a:p>
            <a:pPr lvl="0"/>
            <a:r>
              <a:rPr lang="en-US" dirty="0" smtClean="0"/>
              <a:t>5. Social Class</a:t>
            </a:r>
          </a:p>
          <a:p>
            <a:pPr lvl="0"/>
            <a:r>
              <a:rPr lang="en-US" dirty="0" smtClean="0"/>
              <a:t>6. Level of Education</a:t>
            </a:r>
          </a:p>
          <a:p>
            <a:pPr lvl="0"/>
            <a:r>
              <a:rPr lang="en-US" dirty="0" smtClean="0"/>
              <a:t>7. Media</a:t>
            </a:r>
            <a:endParaRPr lang="en-US" b="1" i="1" dirty="0" smtClean="0"/>
          </a:p>
          <a:p>
            <a:pPr lvl="0"/>
            <a:r>
              <a:rPr lang="en-US" dirty="0" smtClean="0"/>
              <a:t>8.Teachers </a:t>
            </a:r>
          </a:p>
          <a:p>
            <a:pPr lvl="0"/>
            <a:r>
              <a:rPr lang="en-US" dirty="0" smtClean="0"/>
              <a:t>9. Peer Group</a:t>
            </a:r>
          </a:p>
          <a:p>
            <a:r>
              <a:rPr lang="en-US" dirty="0" smtClean="0"/>
              <a:t>10. National Identity</a:t>
            </a:r>
          </a:p>
          <a:p>
            <a:r>
              <a:rPr lang="en-US" dirty="0" smtClean="0"/>
              <a:t>11. Gender</a:t>
            </a:r>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debates </a:t>
            </a:r>
            <a:endParaRPr lang="en-US" dirty="0"/>
          </a:p>
        </p:txBody>
      </p:sp>
      <p:sp>
        <p:nvSpPr>
          <p:cNvPr id="3" name="Content Placeholder 2"/>
          <p:cNvSpPr>
            <a:spLocks noGrp="1"/>
          </p:cNvSpPr>
          <p:nvPr>
            <p:ph idx="1"/>
          </p:nvPr>
        </p:nvSpPr>
        <p:spPr/>
        <p:txBody>
          <a:bodyPr/>
          <a:lstStyle/>
          <a:p>
            <a:r>
              <a:rPr lang="en-US" dirty="0" smtClean="0"/>
              <a:t>Respectful—attack issues, not people!</a:t>
            </a:r>
          </a:p>
          <a:p>
            <a:r>
              <a:rPr lang="en-US" dirty="0" smtClean="0"/>
              <a:t>Be prepared for the rebuttal </a:t>
            </a:r>
          </a:p>
          <a:p>
            <a:pPr lvl="1"/>
            <a:r>
              <a:rPr lang="en-US" dirty="0" smtClean="0"/>
              <a:t>Bring your notes </a:t>
            </a:r>
          </a:p>
          <a:p>
            <a:r>
              <a:rPr lang="en-US" dirty="0" smtClean="0"/>
              <a:t>Remain calm and composed </a:t>
            </a:r>
          </a:p>
          <a:p>
            <a:r>
              <a:rPr lang="en-US" dirty="0" smtClean="0"/>
              <a:t>Know your stuff—don’t just read off your notes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Republicans: Jerry Johnson </a:t>
            </a:r>
          </a:p>
          <a:p>
            <a:r>
              <a:rPr lang="en-US" dirty="0" smtClean="0"/>
              <a:t>Democrats: Harvey Clark </a:t>
            </a:r>
          </a:p>
          <a:p>
            <a:r>
              <a:rPr lang="en-US" dirty="0" smtClean="0"/>
              <a:t>Green: Jacob Green</a:t>
            </a:r>
          </a:p>
          <a:p>
            <a:r>
              <a:rPr lang="en-US" dirty="0" smtClean="0"/>
              <a:t>Tea Party: Gideon Cobb</a:t>
            </a:r>
          </a:p>
          <a:p>
            <a:r>
              <a:rPr lang="en-US" dirty="0" smtClean="0"/>
              <a:t>Libertarian: Tony Stark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fontAlgn="auto" hangingPunct="1">
              <a:spcAft>
                <a:spcPts val="0"/>
              </a:spcAft>
              <a:defRPr/>
            </a:pPr>
            <a:r>
              <a:rPr lang="en-US" smtClean="0">
                <a:ea typeface="ヒラギノ角ゴ Pro W3" pitchFamily="36" charset="-128"/>
                <a:cs typeface="ヒラギノ角ゴ Pro W3" pitchFamily="36" charset="-128"/>
              </a:rPr>
              <a:t>The road to the White House </a:t>
            </a:r>
          </a:p>
        </p:txBody>
      </p:sp>
      <p:sp>
        <p:nvSpPr>
          <p:cNvPr id="56323" name="Content Placeholder 2"/>
          <p:cNvSpPr>
            <a:spLocks noGrp="1"/>
          </p:cNvSpPr>
          <p:nvPr>
            <p:ph sz="quarter" idx="1"/>
          </p:nvPr>
        </p:nvSpPr>
        <p:spPr>
          <a:xfrm>
            <a:off x="457200" y="1600200"/>
            <a:ext cx="7467600" cy="4873625"/>
          </a:xfrm>
        </p:spPr>
        <p:txBody>
          <a:bodyPr>
            <a:normAutofit lnSpcReduction="10000"/>
          </a:bodyPr>
          <a:lstStyle/>
          <a:p>
            <a:pPr eaLnBrk="1" hangingPunct="1"/>
            <a:r>
              <a:rPr lang="en-US" smtClean="0">
                <a:ea typeface="ヒラギノ角ゴ Pro W3" pitchFamily="36" charset="-128"/>
                <a:cs typeface="ヒラギノ角ゴ Pro W3" pitchFamily="36" charset="-128"/>
              </a:rPr>
              <a:t>0-11 months: Announcement of candidacy, building organization, obtaining support</a:t>
            </a:r>
          </a:p>
          <a:p>
            <a:pPr eaLnBrk="1" hangingPunct="1"/>
            <a:r>
              <a:rPr lang="en-US" smtClean="0">
                <a:ea typeface="ヒラギノ角ゴ Pro W3" pitchFamily="36" charset="-128"/>
                <a:cs typeface="ヒラギノ角ゴ Pro W3" pitchFamily="36" charset="-128"/>
              </a:rPr>
              <a:t>11-14 months: Early primaries (Feb-March) </a:t>
            </a:r>
          </a:p>
          <a:p>
            <a:pPr eaLnBrk="1" hangingPunct="1"/>
            <a:r>
              <a:rPr lang="en-US" smtClean="0">
                <a:ea typeface="ヒラギノ角ゴ Pro W3" pitchFamily="36" charset="-128"/>
                <a:cs typeface="ヒラギノ角ゴ Pro W3" pitchFamily="36" charset="-128"/>
              </a:rPr>
              <a:t>15-18 months: Late primaries  </a:t>
            </a:r>
          </a:p>
          <a:p>
            <a:pPr eaLnBrk="1" hangingPunct="1"/>
            <a:r>
              <a:rPr lang="en-US" smtClean="0">
                <a:ea typeface="ヒラギノ角ゴ Pro W3" pitchFamily="36" charset="-128"/>
                <a:cs typeface="ヒラギノ角ゴ Pro W3" pitchFamily="36" charset="-128"/>
              </a:rPr>
              <a:t>20-24 months: Nominating convention, national campaign </a:t>
            </a:r>
          </a:p>
          <a:p>
            <a:pPr eaLnBrk="1" hangingPunct="1"/>
            <a:r>
              <a:rPr lang="en-US" smtClean="0">
                <a:ea typeface="ヒラギノ角ゴ Pro W3" pitchFamily="36" charset="-128"/>
                <a:cs typeface="ヒラギノ角ゴ Pro W3" pitchFamily="36" charset="-128"/>
              </a:rPr>
              <a:t>Election Day: Tues. after the first Monday in November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Presidential Elections </a:t>
            </a:r>
            <a:endParaRPr lang="en-US" dirty="0"/>
          </a:p>
        </p:txBody>
      </p:sp>
      <p:sp>
        <p:nvSpPr>
          <p:cNvPr id="3" name="Content Placeholder 2"/>
          <p:cNvSpPr>
            <a:spLocks noGrp="1"/>
          </p:cNvSpPr>
          <p:nvPr>
            <p:ph idx="1"/>
          </p:nvPr>
        </p:nvSpPr>
        <p:spPr/>
        <p:txBody>
          <a:bodyPr/>
          <a:lstStyle/>
          <a:p>
            <a:r>
              <a:rPr lang="en-US" dirty="0" smtClean="0"/>
              <a:t>Primary campaign: Candidates in the same party compete for their party’s nomination </a:t>
            </a:r>
          </a:p>
          <a:p>
            <a:r>
              <a:rPr lang="en-US" dirty="0" smtClean="0"/>
              <a:t>General election: Candidates compete against candidates from other political parties to win the White House </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fontAlgn="auto" hangingPunct="1">
              <a:spcAft>
                <a:spcPts val="0"/>
              </a:spcAft>
              <a:defRPr/>
            </a:pPr>
            <a:r>
              <a:rPr lang="en-US" smtClean="0">
                <a:ea typeface="ヒラギノ角ゴ Pro W3" pitchFamily="36" charset="-128"/>
                <a:cs typeface="ヒラギノ角ゴ Pro W3" pitchFamily="36" charset="-128"/>
              </a:rPr>
              <a:t>Primary Campaign </a:t>
            </a:r>
          </a:p>
        </p:txBody>
      </p:sp>
      <p:sp>
        <p:nvSpPr>
          <p:cNvPr id="57347" name="Content Placeholder 2"/>
          <p:cNvSpPr>
            <a:spLocks noGrp="1"/>
          </p:cNvSpPr>
          <p:nvPr>
            <p:ph sz="quarter" idx="1"/>
          </p:nvPr>
        </p:nvSpPr>
        <p:spPr>
          <a:xfrm>
            <a:off x="457200" y="1600200"/>
            <a:ext cx="7467600" cy="4873625"/>
          </a:xfrm>
        </p:spPr>
        <p:txBody>
          <a:bodyPr/>
          <a:lstStyle/>
          <a:p>
            <a:pPr eaLnBrk="1" hangingPunct="1"/>
            <a:r>
              <a:rPr lang="en-US" dirty="0" smtClean="0">
                <a:ea typeface="ヒラギノ角ゴ Pro W3" pitchFamily="36" charset="-128"/>
                <a:cs typeface="ヒラギノ角ゴ Pro W3" pitchFamily="36" charset="-128"/>
              </a:rPr>
              <a:t>Caucuses: Small meetings to determine which candidate to endorse</a:t>
            </a:r>
          </a:p>
          <a:p>
            <a:pPr lvl="1" eaLnBrk="1" hangingPunct="1"/>
            <a:r>
              <a:rPr lang="en-US" dirty="0" smtClean="0"/>
              <a:t>Most important: Iowa</a:t>
            </a:r>
          </a:p>
          <a:p>
            <a:pPr eaLnBrk="1" hangingPunct="1"/>
            <a:r>
              <a:rPr lang="en-US" dirty="0" smtClean="0">
                <a:ea typeface="ヒラギノ角ゴ Pro W3" pitchFamily="36" charset="-128"/>
                <a:cs typeface="ヒラギノ角ゴ Pro W3" pitchFamily="36" charset="-128"/>
              </a:rPr>
              <a:t>Primaries: States vote and the candidate with the most votes wins delegates at their party’s nominating convention</a:t>
            </a:r>
          </a:p>
          <a:p>
            <a:pPr lvl="1" eaLnBrk="1" hangingPunct="1"/>
            <a:r>
              <a:rPr lang="en-US" dirty="0" smtClean="0"/>
              <a:t>Most important: New Hampshire </a:t>
            </a:r>
          </a:p>
          <a:p>
            <a:pPr lvl="1" eaLnBrk="1" hangingPunct="1"/>
            <a:r>
              <a:rPr lang="en-US" dirty="0" smtClean="0"/>
              <a:t>Can be closed or open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#45</a:t>
            </a:r>
            <a:endParaRPr lang="en-US" dirty="0"/>
          </a:p>
        </p:txBody>
      </p:sp>
      <p:sp>
        <p:nvSpPr>
          <p:cNvPr id="3" name="Content Placeholder 2"/>
          <p:cNvSpPr>
            <a:spLocks noGrp="1"/>
          </p:cNvSpPr>
          <p:nvPr>
            <p:ph idx="1"/>
          </p:nvPr>
        </p:nvSpPr>
        <p:spPr/>
        <p:txBody>
          <a:bodyPr/>
          <a:lstStyle/>
          <a:p>
            <a:r>
              <a:rPr lang="en-US" dirty="0" smtClean="0"/>
              <a:t>What are the pros and cons of:</a:t>
            </a:r>
          </a:p>
          <a:p>
            <a:pPr lvl="1"/>
            <a:r>
              <a:rPr lang="en-US" dirty="0" smtClean="0"/>
              <a:t>Primaries </a:t>
            </a:r>
          </a:p>
          <a:p>
            <a:pPr lvl="1"/>
            <a:r>
              <a:rPr lang="en-US" dirty="0" smtClean="0"/>
              <a:t>Caucuses</a:t>
            </a:r>
          </a:p>
          <a:p>
            <a:pPr lvl="1"/>
            <a:r>
              <a:rPr lang="en-US" dirty="0" smtClean="0"/>
              <a:t>Closed or open primaries </a:t>
            </a:r>
          </a:p>
          <a:p>
            <a:pPr lvl="2"/>
            <a:r>
              <a:rPr lang="en-US" dirty="0" smtClean="0"/>
              <a:t>Closed: Only party members can vote</a:t>
            </a:r>
          </a:p>
          <a:p>
            <a:pPr lvl="2"/>
            <a:r>
              <a:rPr lang="en-US" dirty="0" smtClean="0"/>
              <a:t>Open: Everyone can vote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65538" name="Object 2"/>
          <p:cNvGraphicFramePr>
            <a:graphicFrameLocks noChangeAspect="1"/>
          </p:cNvGraphicFramePr>
          <p:nvPr/>
        </p:nvGraphicFramePr>
        <p:xfrm>
          <a:off x="431800" y="222250"/>
          <a:ext cx="8280400" cy="6413500"/>
        </p:xfrm>
        <a:graphic>
          <a:graphicData uri="http://schemas.openxmlformats.org/presentationml/2006/ole">
            <p:oleObj spid="_x0000_s65538" name="Document" r:id="rId3" imgW="8280400" imgH="6413500" progId="Word.Document.12">
              <p:link updateAutomatic="1"/>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 loading” </a:t>
            </a:r>
            <a:endParaRPr lang="en-US" dirty="0"/>
          </a:p>
        </p:txBody>
      </p:sp>
      <p:sp>
        <p:nvSpPr>
          <p:cNvPr id="3" name="Content Placeholder 2"/>
          <p:cNvSpPr>
            <a:spLocks noGrp="1"/>
          </p:cNvSpPr>
          <p:nvPr>
            <p:ph idx="1"/>
          </p:nvPr>
        </p:nvSpPr>
        <p:spPr/>
        <p:txBody>
          <a:bodyPr>
            <a:normAutofit/>
          </a:bodyPr>
          <a:lstStyle/>
          <a:p>
            <a:r>
              <a:rPr lang="en-US" dirty="0" smtClean="0"/>
              <a:t>Brainstorm </a:t>
            </a:r>
            <a:r>
              <a:rPr lang="en-US" dirty="0" smtClean="0"/>
              <a:t>reasons why Iowa and New Hampshire appear to draw a disproportionate amount of attention from candidates and the media.</a:t>
            </a:r>
            <a:r>
              <a:rPr lang="en-US" dirty="0" smtClean="0"/>
              <a:t> </a:t>
            </a:r>
            <a:endParaRPr lang="en-US" dirty="0" smtClean="0"/>
          </a:p>
          <a:p>
            <a:r>
              <a:rPr lang="en-US" dirty="0" smtClean="0"/>
              <a:t> </a:t>
            </a:r>
            <a:r>
              <a:rPr lang="en-US" dirty="0" smtClean="0"/>
              <a:t>Is that a good thing or a bad thing? Both? Neither?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srcRect l="-18721" r="-18721"/>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Nominating convention </a:t>
            </a:r>
            <a:endParaRPr lang="en-US" dirty="0"/>
          </a:p>
        </p:txBody>
      </p:sp>
      <p:sp>
        <p:nvSpPr>
          <p:cNvPr id="3" name="Content Placeholder 2"/>
          <p:cNvSpPr>
            <a:spLocks noGrp="1"/>
          </p:cNvSpPr>
          <p:nvPr>
            <p:ph idx="1"/>
          </p:nvPr>
        </p:nvSpPr>
        <p:spPr/>
        <p:txBody>
          <a:bodyPr/>
          <a:lstStyle/>
          <a:p>
            <a:r>
              <a:rPr lang="en-US" dirty="0" smtClean="0"/>
              <a:t>Assembly held by political parties every four years, often in large cities </a:t>
            </a:r>
          </a:p>
          <a:p>
            <a:r>
              <a:rPr lang="en-US" dirty="0" smtClean="0"/>
              <a:t>Attended by voting representatives called delegates </a:t>
            </a:r>
          </a:p>
          <a:p>
            <a:pPr lvl="1"/>
            <a:r>
              <a:rPr lang="en-US" dirty="0" smtClean="0"/>
              <a:t>Vote based on the primary and caucus results </a:t>
            </a:r>
          </a:p>
          <a:p>
            <a:r>
              <a:rPr lang="en-US" dirty="0" smtClean="0"/>
              <a:t>Systems:</a:t>
            </a:r>
          </a:p>
          <a:p>
            <a:pPr lvl="1"/>
            <a:r>
              <a:rPr lang="en-US" dirty="0" smtClean="0"/>
              <a:t>Democrats: Proportional </a:t>
            </a:r>
          </a:p>
          <a:p>
            <a:pPr lvl="1"/>
            <a:r>
              <a:rPr lang="en-US" dirty="0" smtClean="0"/>
              <a:t>Republicans: “Winner takes all”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#39</a:t>
            </a:r>
            <a:endParaRPr lang="en-US" dirty="0"/>
          </a:p>
        </p:txBody>
      </p:sp>
      <p:sp>
        <p:nvSpPr>
          <p:cNvPr id="3" name="Content Placeholder 2"/>
          <p:cNvSpPr>
            <a:spLocks noGrp="1"/>
          </p:cNvSpPr>
          <p:nvPr>
            <p:ph idx="1"/>
          </p:nvPr>
        </p:nvSpPr>
        <p:spPr/>
        <p:txBody>
          <a:bodyPr/>
          <a:lstStyle/>
          <a:p>
            <a:r>
              <a:rPr lang="en-US" dirty="0" smtClean="0"/>
              <a:t>What is political socialization? </a:t>
            </a:r>
          </a:p>
          <a:p>
            <a:r>
              <a:rPr lang="en-US" dirty="0" smtClean="0"/>
              <a:t>Based on the survey data from yesterday, which factor of socialization do you think was most prevalent in our class?</a:t>
            </a:r>
          </a:p>
          <a:p>
            <a:r>
              <a:rPr lang="en-US" dirty="0" smtClean="0"/>
              <a:t>Why?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a:t>
            </a:r>
            <a:r>
              <a:rPr lang="en-US" dirty="0" err="1" smtClean="0"/>
              <a:t>veep</a:t>
            </a:r>
            <a:r>
              <a:rPr lang="en-US" dirty="0" smtClean="0"/>
              <a:t> (vice president) </a:t>
            </a:r>
            <a:endParaRPr lang="en-US" dirty="0"/>
          </a:p>
        </p:txBody>
      </p:sp>
      <p:sp>
        <p:nvSpPr>
          <p:cNvPr id="3" name="Content Placeholder 2"/>
          <p:cNvSpPr>
            <a:spLocks noGrp="1"/>
          </p:cNvSpPr>
          <p:nvPr>
            <p:ph idx="1"/>
          </p:nvPr>
        </p:nvSpPr>
        <p:spPr/>
        <p:txBody>
          <a:bodyPr>
            <a:normAutofit/>
          </a:bodyPr>
          <a:lstStyle/>
          <a:p>
            <a:r>
              <a:rPr lang="en-US" dirty="0" smtClean="0"/>
              <a:t>Choose running mates based on “balancing the ticket” </a:t>
            </a:r>
          </a:p>
          <a:p>
            <a:pPr lvl="0"/>
            <a:r>
              <a:rPr lang="en-US" b="1" dirty="0" smtClean="0"/>
              <a:t>Politically </a:t>
            </a:r>
            <a:endParaRPr lang="en-US" dirty="0" smtClean="0"/>
          </a:p>
          <a:p>
            <a:pPr lvl="0"/>
            <a:r>
              <a:rPr lang="en-US" b="1" dirty="0" smtClean="0"/>
              <a:t>Geographically </a:t>
            </a:r>
            <a:endParaRPr lang="en-US" dirty="0" smtClean="0"/>
          </a:p>
          <a:p>
            <a:pPr lvl="0"/>
            <a:r>
              <a:rPr lang="en-US" b="1" dirty="0" smtClean="0"/>
              <a:t>Culturally</a:t>
            </a:r>
            <a:r>
              <a:rPr lang="en-US" dirty="0" smtClean="0"/>
              <a:t>- a candidate will try to pick someone from another social or cultural group.</a:t>
            </a:r>
            <a:r>
              <a:rPr lang="en-US" dirty="0" smtClean="0"/>
              <a:t> </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#46 </a:t>
            </a:r>
            <a:endParaRPr lang="en-US" dirty="0"/>
          </a:p>
        </p:txBody>
      </p:sp>
      <p:sp>
        <p:nvSpPr>
          <p:cNvPr id="3" name="Content Placeholder 2"/>
          <p:cNvSpPr>
            <a:spLocks noGrp="1"/>
          </p:cNvSpPr>
          <p:nvPr>
            <p:ph idx="1"/>
          </p:nvPr>
        </p:nvSpPr>
        <p:spPr/>
        <p:txBody>
          <a:bodyPr/>
          <a:lstStyle/>
          <a:p>
            <a:r>
              <a:rPr lang="en-US" dirty="0" smtClean="0"/>
              <a:t>Do you think voting is important in a democracy? </a:t>
            </a:r>
          </a:p>
          <a:p>
            <a:r>
              <a:rPr lang="en-US" dirty="0" smtClean="0"/>
              <a:t>If you asked 100 Americans if they felt that voting was important in a democracy, how many do you think would say yes? </a:t>
            </a:r>
          </a:p>
          <a:p>
            <a:r>
              <a:rPr lang="en-US" dirty="0" smtClean="0"/>
              <a:t>What were the results of your poll? </a:t>
            </a:r>
          </a:p>
          <a:p>
            <a:r>
              <a:rPr lang="en-US" dirty="0" smtClean="0"/>
              <a:t>What percentage of American citizens do you think voted in the 2004 election? 2008? </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Predictions </a:t>
            </a:r>
            <a:endParaRPr lang="en-US" dirty="0"/>
          </a:p>
        </p:txBody>
      </p:sp>
      <p:sp>
        <p:nvSpPr>
          <p:cNvPr id="3" name="Content Placeholder 2"/>
          <p:cNvSpPr>
            <a:spLocks noGrp="1"/>
          </p:cNvSpPr>
          <p:nvPr>
            <p:ph idx="1"/>
          </p:nvPr>
        </p:nvSpPr>
        <p:spPr/>
        <p:txBody>
          <a:bodyPr>
            <a:normAutofit lnSpcReduction="10000"/>
          </a:bodyPr>
          <a:lstStyle/>
          <a:p>
            <a:r>
              <a:rPr lang="en-US" dirty="0" smtClean="0"/>
              <a:t>Predict:</a:t>
            </a:r>
          </a:p>
          <a:p>
            <a:pPr lvl="1"/>
            <a:r>
              <a:rPr lang="en-US" dirty="0" smtClean="0"/>
              <a:t>The top two main reasons people don’t vote </a:t>
            </a:r>
          </a:p>
          <a:p>
            <a:pPr lvl="1"/>
            <a:r>
              <a:rPr lang="en-US" dirty="0" smtClean="0"/>
              <a:t>Which demographics vote the MOST in the following categories:</a:t>
            </a:r>
          </a:p>
          <a:p>
            <a:pPr lvl="2"/>
            <a:r>
              <a:rPr lang="en-US" dirty="0" smtClean="0"/>
              <a:t>Age: </a:t>
            </a:r>
          </a:p>
          <a:p>
            <a:pPr lvl="2"/>
            <a:r>
              <a:rPr lang="en-US" dirty="0" smtClean="0"/>
              <a:t>Gender:</a:t>
            </a:r>
          </a:p>
          <a:p>
            <a:pPr lvl="2"/>
            <a:r>
              <a:rPr lang="en-US" dirty="0" smtClean="0"/>
              <a:t>Socioeconomic status: </a:t>
            </a:r>
          </a:p>
          <a:p>
            <a:pPr lvl="2"/>
            <a:r>
              <a:rPr lang="en-US" dirty="0" smtClean="0"/>
              <a:t>Education:</a:t>
            </a:r>
          </a:p>
          <a:p>
            <a:pPr lvl="2"/>
            <a:r>
              <a:rPr lang="en-US" dirty="0" smtClean="0"/>
              <a:t>Region:</a:t>
            </a:r>
          </a:p>
          <a:p>
            <a:pPr lvl="2"/>
            <a:r>
              <a:rPr lang="en-US" dirty="0" smtClean="0"/>
              <a:t>Race: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ten reasons people don’t vote</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endParaRPr lang="en-US" dirty="0" smtClean="0"/>
          </a:p>
          <a:p>
            <a:r>
              <a:rPr lang="en-US" b="1" dirty="0" smtClean="0"/>
              <a:t>1.   Did not register		</a:t>
            </a:r>
            <a:r>
              <a:rPr lang="en-US" b="1" dirty="0" smtClean="0"/>
              <a:t>	</a:t>
            </a:r>
            <a:r>
              <a:rPr lang="en-US" b="1" dirty="0" smtClean="0"/>
              <a:t>	</a:t>
            </a:r>
            <a:r>
              <a:rPr lang="en-US" b="1" dirty="0" smtClean="0"/>
              <a:t>42%</a:t>
            </a:r>
            <a:endParaRPr lang="en-US" dirty="0" smtClean="0"/>
          </a:p>
          <a:p>
            <a:r>
              <a:rPr lang="en-US" b="1" dirty="0" smtClean="0"/>
              <a:t>2.  Do not like the candidates			17</a:t>
            </a:r>
            <a:r>
              <a:rPr lang="en-US" b="1" dirty="0" smtClean="0"/>
              <a:t>%</a:t>
            </a:r>
            <a:endParaRPr lang="en-US" dirty="0" smtClean="0"/>
          </a:p>
          <a:p>
            <a:r>
              <a:rPr lang="en-US" b="1" dirty="0" smtClean="0"/>
              <a:t>3. No particular reason				10</a:t>
            </a:r>
            <a:r>
              <a:rPr lang="en-US" b="1" dirty="0" smtClean="0"/>
              <a:t>%</a:t>
            </a:r>
            <a:endParaRPr lang="en-US" dirty="0" smtClean="0"/>
          </a:p>
          <a:p>
            <a:r>
              <a:rPr lang="en-US" b="1" dirty="0" smtClean="0"/>
              <a:t>4.  Are sick or disabled				8</a:t>
            </a:r>
            <a:r>
              <a:rPr lang="en-US" b="1" dirty="0" smtClean="0"/>
              <a:t>%</a:t>
            </a:r>
            <a:endParaRPr lang="en-US" dirty="0" smtClean="0"/>
          </a:p>
          <a:p>
            <a:r>
              <a:rPr lang="en-US" b="1" dirty="0" smtClean="0"/>
              <a:t>5.  Are not U.S. citizens				5</a:t>
            </a:r>
            <a:r>
              <a:rPr lang="en-US" b="1" dirty="0" smtClean="0"/>
              <a:t>%</a:t>
            </a:r>
            <a:endParaRPr lang="en-US" dirty="0" smtClean="0"/>
          </a:p>
          <a:p>
            <a:r>
              <a:rPr lang="en-US" b="1" dirty="0" smtClean="0"/>
              <a:t>6.  Are not interested in politics	</a:t>
            </a:r>
            <a:r>
              <a:rPr lang="en-US" b="1" dirty="0" smtClean="0"/>
              <a:t>	            5%</a:t>
            </a:r>
            <a:endParaRPr lang="en-US" dirty="0" smtClean="0"/>
          </a:p>
          <a:p>
            <a:r>
              <a:rPr lang="en-US" b="1" dirty="0" smtClean="0"/>
              <a:t>7.  Are new residents in the area		4</a:t>
            </a:r>
            <a:r>
              <a:rPr lang="en-US" b="1" dirty="0" smtClean="0"/>
              <a:t>%</a:t>
            </a:r>
            <a:endParaRPr lang="en-US" dirty="0" smtClean="0"/>
          </a:p>
          <a:p>
            <a:r>
              <a:rPr lang="en-US" b="1" dirty="0" smtClean="0"/>
              <a:t>8. Are away from home				3</a:t>
            </a:r>
            <a:r>
              <a:rPr lang="en-US" b="1" dirty="0" smtClean="0"/>
              <a:t>%</a:t>
            </a:r>
            <a:endParaRPr lang="en-US" dirty="0" smtClean="0"/>
          </a:p>
          <a:p>
            <a:r>
              <a:rPr lang="en-US" b="1" dirty="0" smtClean="0"/>
              <a:t>9.  Cannot leave job	</a:t>
            </a:r>
            <a:r>
              <a:rPr lang="en-US" b="1" dirty="0" smtClean="0"/>
              <a:t>			3%</a:t>
            </a:r>
            <a:endParaRPr lang="en-US" dirty="0" smtClean="0"/>
          </a:p>
          <a:p>
            <a:r>
              <a:rPr lang="en-US" b="1" dirty="0" smtClean="0"/>
              <a:t>10. Cannot get to the polls			1%</a:t>
            </a:r>
            <a:endParaRPr lang="en-US" dirty="0" smtClean="0"/>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#47</a:t>
            </a:r>
            <a:endParaRPr lang="en-US" dirty="0"/>
          </a:p>
        </p:txBody>
      </p:sp>
      <p:sp>
        <p:nvSpPr>
          <p:cNvPr id="3" name="Content Placeholder 2"/>
          <p:cNvSpPr>
            <a:spLocks noGrp="1"/>
          </p:cNvSpPr>
          <p:nvPr>
            <p:ph idx="1"/>
          </p:nvPr>
        </p:nvSpPr>
        <p:spPr/>
        <p:txBody>
          <a:bodyPr/>
          <a:lstStyle/>
          <a:p>
            <a:r>
              <a:rPr lang="en-US" dirty="0" smtClean="0"/>
              <a:t>Any ideas for increasing voter turnout? </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Proposals for increasing voter turnout </a:t>
            </a:r>
            <a:endParaRPr lang="en-US" dirty="0"/>
          </a:p>
        </p:txBody>
      </p:sp>
      <p:sp>
        <p:nvSpPr>
          <p:cNvPr id="3" name="Content Placeholder 2"/>
          <p:cNvSpPr>
            <a:spLocks noGrp="1"/>
          </p:cNvSpPr>
          <p:nvPr>
            <p:ph idx="1"/>
          </p:nvPr>
        </p:nvSpPr>
        <p:spPr/>
        <p:txBody>
          <a:bodyPr/>
          <a:lstStyle/>
          <a:p>
            <a:r>
              <a:rPr lang="en-US" dirty="0" smtClean="0"/>
              <a:t>Mandatory (compulsory) voting? </a:t>
            </a:r>
          </a:p>
          <a:p>
            <a:r>
              <a:rPr lang="en-US" dirty="0" smtClean="0"/>
              <a:t>Same-day registration?</a:t>
            </a:r>
          </a:p>
          <a:p>
            <a:r>
              <a:rPr lang="en-US" dirty="0" smtClean="0"/>
              <a:t>Lower the voting </a:t>
            </a:r>
            <a:r>
              <a:rPr lang="en-US" dirty="0" smtClean="0"/>
              <a:t>age to 16? </a:t>
            </a:r>
            <a:r>
              <a:rPr lang="en-US" dirty="0" smtClean="0">
                <a:hlinkClick r:id="rId2"/>
              </a:rPr>
              <a:t>http://www.youthrights.org/issues/voting-age</a:t>
            </a:r>
            <a:r>
              <a:rPr lang="en-US" dirty="0" smtClean="0">
                <a:hlinkClick r:id="rId2"/>
              </a:rPr>
              <a:t>/</a:t>
            </a:r>
            <a:endParaRPr lang="en-US" dirty="0" smtClean="0"/>
          </a:p>
          <a:p>
            <a:pPr>
              <a:buNone/>
            </a:pP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Campaign finances: follow the money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Do you agree or disagree with the following statements? </a:t>
            </a:r>
          </a:p>
          <a:p>
            <a:r>
              <a:rPr lang="en-US" dirty="0" smtClean="0"/>
              <a:t>–Too much money is spent on presidential campaigns in the United States.  –Money buys elections.  –Growth in election spending has altered the democratic nature of campaigns.  –Restricting the amount of money organizations can contribute to </a:t>
            </a:r>
            <a:r>
              <a:rPr lang="en-US" dirty="0" smtClean="0"/>
              <a:t>elections </a:t>
            </a:r>
            <a:r>
              <a:rPr lang="en-US" dirty="0" smtClean="0"/>
              <a:t>limits free speech. </a:t>
            </a:r>
            <a:r>
              <a:rPr lang="en-US" dirty="0" smtClean="0"/>
              <a:t> </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Obama raised $750 million in 2008</a:t>
            </a:r>
          </a:p>
          <a:p>
            <a:pPr>
              <a:buNone/>
            </a:pPr>
            <a:endParaRPr lang="en-US" b="1" dirty="0" smtClean="0"/>
          </a:p>
          <a:p>
            <a:r>
              <a:rPr lang="en-US" b="1" dirty="0" smtClean="0"/>
              <a:t>1. What kinds of things would a presidential candidate need money for in order to field a campaign? </a:t>
            </a:r>
            <a:r>
              <a:rPr lang="en-US" b="1" dirty="0" smtClean="0"/>
              <a:t> </a:t>
            </a:r>
          </a:p>
          <a:p>
            <a:r>
              <a:rPr lang="en-US" b="1" dirty="0" smtClean="0"/>
              <a:t>2</a:t>
            </a:r>
            <a:r>
              <a:rPr lang="en-US" b="1" dirty="0" smtClean="0"/>
              <a:t>. Where do candidates get the money for their campaigns?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 </a:t>
            </a:r>
            <a:endParaRPr lang="en-US" dirty="0"/>
          </a:p>
        </p:txBody>
      </p:sp>
      <p:sp>
        <p:nvSpPr>
          <p:cNvPr id="3" name="Content Placeholder 2"/>
          <p:cNvSpPr>
            <a:spLocks noGrp="1"/>
          </p:cNvSpPr>
          <p:nvPr>
            <p:ph idx="1"/>
          </p:nvPr>
        </p:nvSpPr>
        <p:spPr/>
        <p:txBody>
          <a:bodyPr/>
          <a:lstStyle/>
          <a:p>
            <a:r>
              <a:rPr lang="en-US" dirty="0" smtClean="0"/>
              <a:t>Private:</a:t>
            </a:r>
          </a:p>
          <a:p>
            <a:pPr lvl="1"/>
            <a:r>
              <a:rPr lang="en-US" dirty="0" smtClean="0"/>
              <a:t>Individuals can donate up to $2500 to each candidate </a:t>
            </a:r>
          </a:p>
          <a:p>
            <a:pPr lvl="1"/>
            <a:endParaRPr lang="en-US" dirty="0" smtClean="0"/>
          </a:p>
          <a:p>
            <a:r>
              <a:rPr lang="en-US" dirty="0" smtClean="0"/>
              <a:t>Public: </a:t>
            </a:r>
          </a:p>
          <a:p>
            <a:pPr lvl="1"/>
            <a:r>
              <a:rPr lang="en-US" dirty="0" smtClean="0"/>
              <a:t>For presidential campaigns </a:t>
            </a:r>
          </a:p>
          <a:p>
            <a:pPr lvl="1"/>
            <a:r>
              <a:rPr lang="en-US" dirty="0" smtClean="0"/>
              <a:t>Matching payments if candidates agree to limit spending </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PACs </a:t>
            </a:r>
            <a:endParaRPr lang="en-US" dirty="0"/>
          </a:p>
        </p:txBody>
      </p:sp>
      <p:sp>
        <p:nvSpPr>
          <p:cNvPr id="3" name="Content Placeholder 2"/>
          <p:cNvSpPr>
            <a:spLocks noGrp="1"/>
          </p:cNvSpPr>
          <p:nvPr>
            <p:ph idx="1"/>
          </p:nvPr>
        </p:nvSpPr>
        <p:spPr/>
        <p:txBody>
          <a:bodyPr/>
          <a:lstStyle/>
          <a:p>
            <a:r>
              <a:rPr lang="en-US" dirty="0" smtClean="0"/>
              <a:t>What if you want to give $5000? </a:t>
            </a:r>
          </a:p>
          <a:p>
            <a:pPr>
              <a:buNone/>
            </a:pPr>
            <a:endParaRPr lang="en-US" dirty="0" smtClean="0"/>
          </a:p>
          <a:p>
            <a:r>
              <a:rPr lang="en-US" dirty="0" smtClean="0"/>
              <a:t>What is a political action committee (PAC)?</a:t>
            </a:r>
          </a:p>
          <a:p>
            <a:r>
              <a:rPr lang="en-US" dirty="0" smtClean="0"/>
              <a:t>What is the goal of a PAC?</a:t>
            </a:r>
          </a:p>
          <a:p>
            <a:r>
              <a:rPr lang="en-US" dirty="0" smtClean="0"/>
              <a:t>Why were PACs created?</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normAutofit fontScale="90000"/>
          </a:bodyPr>
          <a:lstStyle/>
          <a:p>
            <a:pPr eaLnBrk="1" hangingPunct="1"/>
            <a:r>
              <a:rPr lang="en-US" sz="4000" dirty="0" smtClean="0"/>
              <a:t>Factors that influence ideology and party affiliation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endParaRPr lang="en-US" sz="4000" dirty="0" smtClean="0"/>
          </a:p>
        </p:txBody>
      </p:sp>
      <p:sp>
        <p:nvSpPr>
          <p:cNvPr id="22530" name="Rectangle 3"/>
          <p:cNvSpPr>
            <a:spLocks noGrp="1" noChangeArrowheads="1"/>
          </p:cNvSpPr>
          <p:nvPr>
            <p:ph idx="1"/>
          </p:nvPr>
        </p:nvSpPr>
        <p:spPr bwMode="auto">
          <a:noFill/>
          <a:ln>
            <a:miter lim="800000"/>
            <a:headEnd/>
            <a:tailEnd/>
          </a:ln>
        </p:spPr>
        <p:txBody>
          <a:bodyPr wrap="square" lIns="91440" tIns="45720" rIns="91440" bIns="45720" numCol="1" anchor="t" anchorCtr="0" compatLnSpc="1">
            <a:prstTxWarp prst="textNoShape">
              <a:avLst/>
            </a:prstTxWarp>
            <a:normAutofit lnSpcReduction="10000"/>
          </a:bodyPr>
          <a:lstStyle/>
          <a:p>
            <a:pPr eaLnBrk="1" hangingPunct="1">
              <a:lnSpc>
                <a:spcPct val="80000"/>
              </a:lnSpc>
            </a:pPr>
            <a:endParaRPr lang="en-US" sz="2800" dirty="0" smtClean="0"/>
          </a:p>
          <a:p>
            <a:pPr eaLnBrk="1" hangingPunct="1">
              <a:lnSpc>
                <a:spcPct val="80000"/>
              </a:lnSpc>
            </a:pPr>
            <a:r>
              <a:rPr lang="en-US" sz="2800" dirty="0" smtClean="0"/>
              <a:t>Make some predictions about how: </a:t>
            </a:r>
          </a:p>
          <a:p>
            <a:pPr eaLnBrk="1" hangingPunct="1">
              <a:lnSpc>
                <a:spcPct val="80000"/>
              </a:lnSpc>
            </a:pPr>
            <a:r>
              <a:rPr lang="en-US" sz="2800" dirty="0" smtClean="0"/>
              <a:t>Region</a:t>
            </a:r>
          </a:p>
          <a:p>
            <a:pPr eaLnBrk="1" hangingPunct="1">
              <a:lnSpc>
                <a:spcPct val="80000"/>
              </a:lnSpc>
            </a:pPr>
            <a:r>
              <a:rPr lang="en-US" sz="2800" dirty="0" smtClean="0"/>
              <a:t>Ethnicity </a:t>
            </a:r>
          </a:p>
          <a:p>
            <a:pPr eaLnBrk="1" hangingPunct="1">
              <a:lnSpc>
                <a:spcPct val="80000"/>
              </a:lnSpc>
            </a:pPr>
            <a:r>
              <a:rPr lang="en-US" sz="2800" dirty="0" smtClean="0"/>
              <a:t>Age</a:t>
            </a:r>
          </a:p>
          <a:p>
            <a:pPr eaLnBrk="1" hangingPunct="1">
              <a:lnSpc>
                <a:spcPct val="80000"/>
              </a:lnSpc>
            </a:pPr>
            <a:r>
              <a:rPr lang="en-US" sz="2800" dirty="0" smtClean="0"/>
              <a:t>Gender</a:t>
            </a:r>
          </a:p>
          <a:p>
            <a:pPr eaLnBrk="1" hangingPunct="1">
              <a:lnSpc>
                <a:spcPct val="80000"/>
              </a:lnSpc>
            </a:pPr>
            <a:r>
              <a:rPr lang="en-US" sz="2800" dirty="0" smtClean="0"/>
              <a:t>Education</a:t>
            </a:r>
          </a:p>
          <a:p>
            <a:pPr eaLnBrk="1" hangingPunct="1">
              <a:lnSpc>
                <a:spcPct val="80000"/>
              </a:lnSpc>
            </a:pPr>
            <a:r>
              <a:rPr lang="en-US" sz="2800" dirty="0" smtClean="0"/>
              <a:t>Religion</a:t>
            </a:r>
          </a:p>
          <a:p>
            <a:pPr eaLnBrk="1" hangingPunct="1">
              <a:lnSpc>
                <a:spcPct val="80000"/>
              </a:lnSpc>
            </a:pPr>
            <a:r>
              <a:rPr lang="en-US" sz="2800" dirty="0" smtClean="0"/>
              <a:t>Marital status</a:t>
            </a:r>
          </a:p>
          <a:p>
            <a:pPr eaLnBrk="1" hangingPunct="1">
              <a:lnSpc>
                <a:spcPct val="80000"/>
              </a:lnSpc>
            </a:pPr>
            <a:r>
              <a:rPr lang="en-US" sz="2800" dirty="0" smtClean="0"/>
              <a:t>Socioeconomic status </a:t>
            </a:r>
          </a:p>
          <a:p>
            <a:pPr eaLnBrk="1" hangingPunct="1">
              <a:lnSpc>
                <a:spcPct val="80000"/>
              </a:lnSpc>
              <a:buFont typeface="Arial" charset="0"/>
              <a:buNone/>
            </a:pPr>
            <a:r>
              <a:rPr lang="en-US" sz="2800" dirty="0" smtClean="0"/>
              <a:t> </a:t>
            </a:r>
          </a:p>
          <a:p>
            <a:pPr eaLnBrk="1" hangingPunct="1">
              <a:lnSpc>
                <a:spcPct val="80000"/>
              </a:lnSpc>
              <a:buFont typeface="Arial" charset="0"/>
              <a:buNone/>
            </a:pPr>
            <a:endParaRPr lang="en-US" sz="2800"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 </a:t>
            </a:r>
            <a:r>
              <a:rPr lang="en-US" dirty="0" err="1" smtClean="0"/>
              <a:t>pacs</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What if you wanted to give unlimited money?</a:t>
            </a:r>
          </a:p>
          <a:p>
            <a:pPr>
              <a:buNone/>
            </a:pPr>
            <a:endParaRPr lang="en-US" dirty="0" smtClean="0"/>
          </a:p>
          <a:p>
            <a:r>
              <a:rPr lang="en-US" dirty="0" smtClean="0"/>
              <a:t>Citizens United </a:t>
            </a:r>
            <a:r>
              <a:rPr lang="en-US" dirty="0" err="1" smtClean="0"/>
              <a:t>v</a:t>
            </a:r>
            <a:r>
              <a:rPr lang="en-US" dirty="0" smtClean="0"/>
              <a:t>. F.E.C. (2010) </a:t>
            </a:r>
          </a:p>
          <a:p>
            <a:pPr lvl="1"/>
            <a:r>
              <a:rPr lang="en-US" dirty="0" smtClean="0"/>
              <a:t>Campaign finance reform unconstitutional </a:t>
            </a:r>
          </a:p>
          <a:p>
            <a:pPr lvl="1"/>
            <a:endParaRPr lang="en-US" dirty="0" smtClean="0"/>
          </a:p>
          <a:p>
            <a:r>
              <a:rPr lang="en-US" dirty="0" smtClean="0"/>
              <a:t>Clips</a:t>
            </a:r>
            <a:r>
              <a:rPr lang="en-US" dirty="0" smtClean="0"/>
              <a:t>: </a:t>
            </a:r>
            <a:r>
              <a:rPr lang="en-US" dirty="0" smtClean="0">
                <a:hlinkClick r:id="rId2"/>
              </a:rPr>
              <a:t>http://www.pbs.org/newshour/bb/politics/jan-june12/superpac_01-05.</a:t>
            </a:r>
            <a:r>
              <a:rPr lang="en-US" dirty="0" smtClean="0">
                <a:hlinkClick r:id="rId2"/>
              </a:rPr>
              <a:t>html</a:t>
            </a:r>
            <a:r>
              <a:rPr lang="en-US" dirty="0" smtClean="0"/>
              <a:t> </a:t>
            </a:r>
          </a:p>
          <a:p>
            <a:r>
              <a:rPr lang="en-US" dirty="0" smtClean="0"/>
              <a:t>Should </a:t>
            </a:r>
            <a:r>
              <a:rPr lang="en-US" dirty="0" smtClean="0"/>
              <a:t>there be reforms to restrict PACs? </a:t>
            </a:r>
          </a:p>
          <a:p>
            <a:endParaRPr lang="en-US" dirty="0" smtClean="0"/>
          </a:p>
          <a:p>
            <a:endParaRPr lang="en-US"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sharing </a:t>
            </a:r>
            <a:endParaRPr lang="en-US" dirty="0"/>
          </a:p>
        </p:txBody>
      </p:sp>
      <p:sp>
        <p:nvSpPr>
          <p:cNvPr id="3" name="Content Placeholder 2"/>
          <p:cNvSpPr>
            <a:spLocks noGrp="1"/>
          </p:cNvSpPr>
          <p:nvPr>
            <p:ph idx="1"/>
          </p:nvPr>
        </p:nvSpPr>
        <p:spPr/>
        <p:txBody>
          <a:bodyPr/>
          <a:lstStyle/>
          <a:p>
            <a:r>
              <a:rPr lang="en-US" dirty="0" smtClean="0"/>
              <a:t>In your groups:</a:t>
            </a:r>
          </a:p>
          <a:p>
            <a:pPr lvl="1"/>
            <a:r>
              <a:rPr lang="en-US" dirty="0" smtClean="0"/>
              <a:t>Share your article </a:t>
            </a:r>
          </a:p>
          <a:p>
            <a:pPr lvl="1"/>
            <a:r>
              <a:rPr lang="en-US" dirty="0" smtClean="0"/>
              <a:t>Brainstorm the strength of the candidate’s campaign currently </a:t>
            </a:r>
          </a:p>
          <a:p>
            <a:pPr lvl="1"/>
            <a:r>
              <a:rPr lang="en-US" dirty="0" smtClean="0"/>
              <a:t>Make a list of campaign strategies/ideas for the candidate </a:t>
            </a:r>
          </a:p>
          <a:p>
            <a:pPr lvl="1"/>
            <a:r>
              <a:rPr lang="en-US" dirty="0" smtClean="0"/>
              <a:t>Be prepared </a:t>
            </a:r>
            <a:r>
              <a:rPr lang="en-US" smtClean="0"/>
              <a:t>to present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 </a:t>
            </a:r>
            <a:endParaRPr lang="en-US" dirty="0"/>
          </a:p>
        </p:txBody>
      </p:sp>
      <p:pic>
        <p:nvPicPr>
          <p:cNvPr id="4" name="Content Placeholder 3" descr="newredblue.jpg"/>
          <p:cNvPicPr>
            <a:picLocks noGrp="1" noChangeAspect="1"/>
          </p:cNvPicPr>
          <p:nvPr>
            <p:ph idx="1"/>
          </p:nvPr>
        </p:nvPicPr>
        <p:blipFill>
          <a:blip r:embed="rId2"/>
          <a:srcRect l="-6620" r="-6620"/>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Ethnicity </a:t>
            </a:r>
          </a:p>
        </p:txBody>
      </p:sp>
      <p:sp>
        <p:nvSpPr>
          <p:cNvPr id="23554" name="Rectangle 3"/>
          <p:cNvSpPr>
            <a:spLocks noGrp="1" noChangeArrowheads="1"/>
          </p:cNvSpPr>
          <p:nvPr>
            <p:ph idx="1"/>
          </p:nvPr>
        </p:nvSpPr>
        <p:spPr bwMode="auto">
          <a:xfrm>
            <a:off x="457200" y="1600200"/>
            <a:ext cx="3276600" cy="4525963"/>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More likely to vote…</a:t>
            </a:r>
          </a:p>
          <a:p>
            <a:pPr eaLnBrk="1" hangingPunct="1"/>
            <a:r>
              <a:rPr lang="en-US" smtClean="0"/>
              <a:t>Republican: whites</a:t>
            </a:r>
          </a:p>
          <a:p>
            <a:pPr eaLnBrk="1" hangingPunct="1"/>
            <a:r>
              <a:rPr lang="en-US" smtClean="0"/>
              <a:t>Democrat: minorities </a:t>
            </a:r>
          </a:p>
          <a:p>
            <a:pPr eaLnBrk="1" hangingPunct="1"/>
            <a:r>
              <a:rPr lang="en-US" smtClean="0"/>
              <a:t>Why? </a:t>
            </a:r>
          </a:p>
        </p:txBody>
      </p:sp>
      <p:pic>
        <p:nvPicPr>
          <p:cNvPr id="23555" name="Picture 3"/>
          <p:cNvPicPr>
            <a:picLocks noChangeAspect="1"/>
          </p:cNvPicPr>
          <p:nvPr/>
        </p:nvPicPr>
        <p:blipFill>
          <a:blip r:embed="rId2"/>
          <a:srcRect/>
          <a:stretch>
            <a:fillRect/>
          </a:stretch>
        </p:blipFill>
        <p:spPr bwMode="auto">
          <a:xfrm>
            <a:off x="5257800" y="990600"/>
            <a:ext cx="3586163" cy="2770188"/>
          </a:xfrm>
          <a:prstGeom prst="rect">
            <a:avLst/>
          </a:prstGeom>
          <a:noFill/>
          <a:ln w="9525">
            <a:noFill/>
            <a:miter lim="800000"/>
            <a:headEnd/>
            <a:tailEnd/>
          </a:ln>
        </p:spPr>
      </p:pic>
      <p:pic>
        <p:nvPicPr>
          <p:cNvPr id="23556" name="Picture 4"/>
          <p:cNvPicPr>
            <a:picLocks noChangeAspect="1"/>
          </p:cNvPicPr>
          <p:nvPr/>
        </p:nvPicPr>
        <p:blipFill>
          <a:blip r:embed="rId3"/>
          <a:srcRect/>
          <a:stretch>
            <a:fillRect/>
          </a:stretch>
        </p:blipFill>
        <p:spPr bwMode="auto">
          <a:xfrm>
            <a:off x="3733800" y="3760788"/>
            <a:ext cx="4011613" cy="2946400"/>
          </a:xfrm>
          <a:prstGeom prst="rect">
            <a:avLst/>
          </a:prstGeom>
          <a:noFill/>
          <a:ln w="9525">
            <a:noFill/>
            <a:miter lim="800000"/>
            <a:headEnd/>
            <a:tailEnd/>
          </a:ln>
        </p:spPr>
      </p:pic>
      <p:sp>
        <p:nvSpPr>
          <p:cNvPr id="23557" name="TextBox 5"/>
          <p:cNvSpPr txBox="1">
            <a:spLocks noChangeArrowheads="1"/>
          </p:cNvSpPr>
          <p:nvPr/>
        </p:nvSpPr>
        <p:spPr bwMode="auto">
          <a:xfrm>
            <a:off x="3733800" y="3392488"/>
            <a:ext cx="1524000" cy="368300"/>
          </a:xfrm>
          <a:prstGeom prst="rect">
            <a:avLst/>
          </a:prstGeom>
          <a:noFill/>
          <a:ln w="9525">
            <a:noFill/>
            <a:miter lim="800000"/>
            <a:headEnd/>
            <a:tailEnd/>
          </a:ln>
        </p:spPr>
        <p:txBody>
          <a:bodyPr>
            <a:spAutoFit/>
          </a:bodyPr>
          <a:lstStyle/>
          <a:p>
            <a:r>
              <a:rPr lang="en-US"/>
              <a:t>Exit poll: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pPr eaLnBrk="1" hangingPunct="1"/>
            <a:r>
              <a:rPr lang="en-US" smtClean="0"/>
              <a:t>Age </a:t>
            </a:r>
          </a:p>
        </p:txBody>
      </p:sp>
      <p:sp>
        <p:nvSpPr>
          <p:cNvPr id="24578" name="Rectangle 3"/>
          <p:cNvSpPr>
            <a:spLocks noGrp="1" noChangeArrowheads="1"/>
          </p:cNvSpPr>
          <p:nvPr>
            <p:ph idx="1"/>
          </p:nvPr>
        </p:nvSpPr>
        <p:spPr bwMode="auto">
          <a:xfrm>
            <a:off x="457200" y="609600"/>
            <a:ext cx="2819400" cy="5287963"/>
          </a:xfrm>
          <a:noFill/>
          <a:ln>
            <a:miter lim="800000"/>
            <a:headEnd/>
            <a:tailEnd/>
          </a:ln>
        </p:spPr>
        <p:txBody>
          <a:bodyPr wrap="square" lIns="91440" tIns="45720" rIns="91440" bIns="45720" numCol="1" anchor="t" anchorCtr="0" compatLnSpc="1">
            <a:prstTxWarp prst="textNoShape">
              <a:avLst/>
            </a:prstTxWarp>
          </a:bodyPr>
          <a:lstStyle/>
          <a:p>
            <a:pPr eaLnBrk="1" hangingPunct="1"/>
            <a:endParaRPr lang="en-US" dirty="0" smtClean="0"/>
          </a:p>
          <a:p>
            <a:pPr eaLnBrk="1" hangingPunct="1"/>
            <a:r>
              <a:rPr lang="en-US" dirty="0" smtClean="0"/>
              <a:t>Young people have lower voter turnout in general</a:t>
            </a:r>
          </a:p>
          <a:p>
            <a:pPr eaLnBrk="1" hangingPunct="1"/>
            <a:r>
              <a:rPr lang="en-US" dirty="0" smtClean="0"/>
              <a:t>Many are less likely to identify with a party    </a:t>
            </a:r>
          </a:p>
        </p:txBody>
      </p:sp>
      <p:pic>
        <p:nvPicPr>
          <p:cNvPr id="24579" name="Picture 3"/>
          <p:cNvPicPr>
            <a:picLocks noChangeAspect="1"/>
          </p:cNvPicPr>
          <p:nvPr/>
        </p:nvPicPr>
        <p:blipFill>
          <a:blip r:embed="rId2"/>
          <a:srcRect/>
          <a:stretch>
            <a:fillRect/>
          </a:stretch>
        </p:blipFill>
        <p:spPr bwMode="auto">
          <a:xfrm>
            <a:off x="3314700" y="1981200"/>
            <a:ext cx="5372100" cy="3213100"/>
          </a:xfrm>
          <a:prstGeom prst="rect">
            <a:avLst/>
          </a:prstGeom>
          <a:noFill/>
          <a:ln w="9525">
            <a:noFill/>
            <a:miter lim="800000"/>
            <a:headEnd/>
            <a:tailEnd/>
          </a:ln>
        </p:spPr>
      </p:pic>
      <p:sp>
        <p:nvSpPr>
          <p:cNvPr id="24580" name="TextBox 4"/>
          <p:cNvSpPr txBox="1">
            <a:spLocks noChangeArrowheads="1"/>
          </p:cNvSpPr>
          <p:nvPr/>
        </p:nvSpPr>
        <p:spPr bwMode="auto">
          <a:xfrm>
            <a:off x="4419600" y="1417638"/>
            <a:ext cx="3352800" cy="369887"/>
          </a:xfrm>
          <a:prstGeom prst="rect">
            <a:avLst/>
          </a:prstGeom>
          <a:noFill/>
          <a:ln w="9525">
            <a:noFill/>
            <a:miter lim="800000"/>
            <a:headEnd/>
            <a:tailEnd/>
          </a:ln>
        </p:spPr>
        <p:txBody>
          <a:bodyPr>
            <a:spAutoFit/>
          </a:bodyPr>
          <a:lstStyle/>
          <a:p>
            <a:r>
              <a:rPr lang="en-US"/>
              <a:t>2008 Election Exit Poll: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ヒラギノ角ゴ Pro W6"/>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ＭＳ Ｐゴシック"/>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Trek.thmx</Template>
  <TotalTime>25052</TotalTime>
  <Words>1936</Words>
  <Application>Microsoft Macintosh PowerPoint</Application>
  <PresentationFormat>On-screen Show (4:3)</PresentationFormat>
  <Paragraphs>301</Paragraphs>
  <Slides>61</Slides>
  <Notes>0</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61</vt:i4>
      </vt:variant>
    </vt:vector>
  </HeadingPairs>
  <TitlesOfParts>
    <vt:vector size="63" baseType="lpstr">
      <vt:lpstr>Trek</vt:lpstr>
      <vt:lpstr>Mac:Users:AHopkins:Documents:Civics:Unit 4 Political Ideology:PrimariesandCaucuses.doc!OLE_LINK1</vt:lpstr>
      <vt:lpstr>Political Ideology, Political Parties, interest groups, and elections  </vt:lpstr>
      <vt:lpstr>Slide 2</vt:lpstr>
      <vt:lpstr>Political socialization </vt:lpstr>
      <vt:lpstr>Political socialization factors </vt:lpstr>
      <vt:lpstr>Journal #39</vt:lpstr>
      <vt:lpstr>Factors that influence ideology and party affiliation     </vt:lpstr>
      <vt:lpstr>Region </vt:lpstr>
      <vt:lpstr>Ethnicity </vt:lpstr>
      <vt:lpstr>Age </vt:lpstr>
      <vt:lpstr>Gender </vt:lpstr>
      <vt:lpstr>Religion </vt:lpstr>
      <vt:lpstr>Education  </vt:lpstr>
      <vt:lpstr>Marital Status </vt:lpstr>
      <vt:lpstr>Socioeconomic Status </vt:lpstr>
      <vt:lpstr>Revisiting the political ideology spectrum </vt:lpstr>
      <vt:lpstr>Journal #40</vt:lpstr>
      <vt:lpstr>Party Systems  </vt:lpstr>
      <vt:lpstr>U.S. Two Party System  </vt:lpstr>
      <vt:lpstr>Historical Parties</vt:lpstr>
      <vt:lpstr>Republicans and Democrats</vt:lpstr>
      <vt:lpstr>Slide 21</vt:lpstr>
      <vt:lpstr>Slide 22</vt:lpstr>
      <vt:lpstr>Slide 23</vt:lpstr>
      <vt:lpstr>Political party campaign committees </vt:lpstr>
      <vt:lpstr>Journal #41 </vt:lpstr>
      <vt:lpstr>How political parties are run</vt:lpstr>
      <vt:lpstr>Committee roles </vt:lpstr>
      <vt:lpstr>Journal #42</vt:lpstr>
      <vt:lpstr>Types of campaign advertising </vt:lpstr>
      <vt:lpstr>Some examples </vt:lpstr>
      <vt:lpstr>Examples of campaign materials </vt:lpstr>
      <vt:lpstr>Journal #43</vt:lpstr>
      <vt:lpstr>Tips for speeches </vt:lpstr>
      <vt:lpstr>Introducing your campaign </vt:lpstr>
      <vt:lpstr>Debate guidelines </vt:lpstr>
      <vt:lpstr>Prepping for the debate </vt:lpstr>
      <vt:lpstr>Journal #44</vt:lpstr>
      <vt:lpstr>debate questions </vt:lpstr>
      <vt:lpstr>Sample debate</vt:lpstr>
      <vt:lpstr>Tips for debates </vt:lpstr>
      <vt:lpstr>Slide 41</vt:lpstr>
      <vt:lpstr>The road to the White House </vt:lpstr>
      <vt:lpstr>Presidential Elections </vt:lpstr>
      <vt:lpstr>Primary Campaign </vt:lpstr>
      <vt:lpstr>Journal #45</vt:lpstr>
      <vt:lpstr>Slide 46</vt:lpstr>
      <vt:lpstr>“front loading” </vt:lpstr>
      <vt:lpstr>Slide 48</vt:lpstr>
      <vt:lpstr>Nominating convention </vt:lpstr>
      <vt:lpstr>Choosing a veep (vice president) </vt:lpstr>
      <vt:lpstr>Journal #46 </vt:lpstr>
      <vt:lpstr>Predictions </vt:lpstr>
      <vt:lpstr>Top ten reasons people don’t vote</vt:lpstr>
      <vt:lpstr>Journal #47</vt:lpstr>
      <vt:lpstr>Proposals for increasing voter turnout </vt:lpstr>
      <vt:lpstr>Campaign finances: follow the money</vt:lpstr>
      <vt:lpstr>Slide 57</vt:lpstr>
      <vt:lpstr>Financing </vt:lpstr>
      <vt:lpstr>PACs </vt:lpstr>
      <vt:lpstr>“Super” pacs </vt:lpstr>
      <vt:lpstr>Article sharing </vt:lpstr>
    </vt:vector>
  </TitlesOfParts>
  <Company>Neag School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Parties </dc:title>
  <dc:creator>Neag School of Education Student</dc:creator>
  <cp:lastModifiedBy>Allison Hopkins</cp:lastModifiedBy>
  <cp:revision>221</cp:revision>
  <dcterms:created xsi:type="dcterms:W3CDTF">2012-05-17T19:07:58Z</dcterms:created>
  <dcterms:modified xsi:type="dcterms:W3CDTF">2012-05-24T13:54:25Z</dcterms:modified>
</cp:coreProperties>
</file>